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4" r:id="rId2"/>
    <p:sldId id="257" r:id="rId3"/>
    <p:sldId id="300" r:id="rId4"/>
    <p:sldId id="307" r:id="rId5"/>
    <p:sldId id="303" r:id="rId6"/>
    <p:sldId id="308" r:id="rId7"/>
    <p:sldId id="306" r:id="rId8"/>
    <p:sldId id="304" r:id="rId9"/>
    <p:sldId id="309" r:id="rId10"/>
    <p:sldId id="310" r:id="rId11"/>
    <p:sldId id="305" r:id="rId12"/>
    <p:sldId id="302" r:id="rId13"/>
  </p:sldIdLst>
  <p:sldSz cx="9144000" cy="6858000" type="screen4x3"/>
  <p:notesSz cx="6797675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1F61"/>
    <a:srgbClr val="A31D5B"/>
    <a:srgbClr val="A9175B"/>
    <a:srgbClr val="FBFBFE"/>
    <a:srgbClr val="F4F6F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8.8830578108484395E-2"/>
          <c:y val="6.6612116197615479E-2"/>
          <c:w val="0.90683482236529966"/>
          <c:h val="0.82827777777777778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Iscritti Stranieri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Foglio1!$B$2:$B$17</c:f>
              <c:numCache>
                <c:formatCode>General</c:formatCode>
                <c:ptCount val="16"/>
                <c:pt idx="0">
                  <c:v>13753</c:v>
                </c:pt>
                <c:pt idx="1">
                  <c:v>30485</c:v>
                </c:pt>
                <c:pt idx="2">
                  <c:v>27522</c:v>
                </c:pt>
                <c:pt idx="3">
                  <c:v>21607</c:v>
                </c:pt>
                <c:pt idx="4">
                  <c:v>19098</c:v>
                </c:pt>
                <c:pt idx="5">
                  <c:v>40968</c:v>
                </c:pt>
                <c:pt idx="6">
                  <c:v>34999</c:v>
                </c:pt>
                <c:pt idx="7">
                  <c:v>31639</c:v>
                </c:pt>
                <c:pt idx="8">
                  <c:v>32851</c:v>
                </c:pt>
                <c:pt idx="9">
                  <c:v>26346</c:v>
                </c:pt>
                <c:pt idx="10">
                  <c:v>25781</c:v>
                </c:pt>
                <c:pt idx="11">
                  <c:v>21237</c:v>
                </c:pt>
                <c:pt idx="12">
                  <c:v>17871</c:v>
                </c:pt>
                <c:pt idx="13">
                  <c:v>18656</c:v>
                </c:pt>
                <c:pt idx="14">
                  <c:v>21875</c:v>
                </c:pt>
                <c:pt idx="15">
                  <c:v>24542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Cancellati Stranieri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Foglio1!$C$2:$C$17</c:f>
              <c:numCache>
                <c:formatCode>General</c:formatCode>
                <c:ptCount val="16"/>
                <c:pt idx="0">
                  <c:v>493</c:v>
                </c:pt>
                <c:pt idx="1">
                  <c:v>658</c:v>
                </c:pt>
                <c:pt idx="2">
                  <c:v>870</c:v>
                </c:pt>
                <c:pt idx="3">
                  <c:v>978</c:v>
                </c:pt>
                <c:pt idx="4">
                  <c:v>1112</c:v>
                </c:pt>
                <c:pt idx="5">
                  <c:v>1127</c:v>
                </c:pt>
                <c:pt idx="6">
                  <c:v>1696</c:v>
                </c:pt>
                <c:pt idx="7">
                  <c:v>2111</c:v>
                </c:pt>
                <c:pt idx="8">
                  <c:v>2385</c:v>
                </c:pt>
                <c:pt idx="9">
                  <c:v>2846</c:v>
                </c:pt>
                <c:pt idx="10">
                  <c:v>3864</c:v>
                </c:pt>
                <c:pt idx="11">
                  <c:v>3678</c:v>
                </c:pt>
                <c:pt idx="12">
                  <c:v>4069</c:v>
                </c:pt>
                <c:pt idx="13">
                  <c:v>3790</c:v>
                </c:pt>
                <c:pt idx="14">
                  <c:v>3593</c:v>
                </c:pt>
                <c:pt idx="15">
                  <c:v>3430</c:v>
                </c:pt>
              </c:numCache>
            </c:numRef>
          </c:val>
        </c:ser>
        <c:axId val="62012800"/>
        <c:axId val="62051456"/>
      </c:barChart>
      <c:lineChart>
        <c:grouping val="standard"/>
        <c:ser>
          <c:idx val="2"/>
          <c:order val="2"/>
          <c:tx>
            <c:strRef>
              <c:f>Foglio1!$D$1</c:f>
              <c:strCache>
                <c:ptCount val="1"/>
                <c:pt idx="0">
                  <c:v>Saldo Stranieri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Foglio1!$D$2:$D$17</c:f>
              <c:numCache>
                <c:formatCode>General</c:formatCode>
                <c:ptCount val="16"/>
                <c:pt idx="0">
                  <c:v>13260</c:v>
                </c:pt>
                <c:pt idx="1">
                  <c:v>29827</c:v>
                </c:pt>
                <c:pt idx="2">
                  <c:v>26652</c:v>
                </c:pt>
                <c:pt idx="3">
                  <c:v>20629</c:v>
                </c:pt>
                <c:pt idx="4">
                  <c:v>17986</c:v>
                </c:pt>
                <c:pt idx="5">
                  <c:v>39841</c:v>
                </c:pt>
                <c:pt idx="6">
                  <c:v>33303</c:v>
                </c:pt>
                <c:pt idx="7">
                  <c:v>29528</c:v>
                </c:pt>
                <c:pt idx="8">
                  <c:v>30466</c:v>
                </c:pt>
                <c:pt idx="9">
                  <c:v>23500</c:v>
                </c:pt>
                <c:pt idx="10">
                  <c:v>21917</c:v>
                </c:pt>
                <c:pt idx="11">
                  <c:v>17559</c:v>
                </c:pt>
                <c:pt idx="12">
                  <c:v>13802</c:v>
                </c:pt>
                <c:pt idx="13">
                  <c:v>14866</c:v>
                </c:pt>
                <c:pt idx="14">
                  <c:v>18282</c:v>
                </c:pt>
                <c:pt idx="15">
                  <c:v>21112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Saldo totale</c:v>
                </c:pt>
              </c:strCache>
            </c:strRef>
          </c:tx>
          <c:spPr>
            <a:ln>
              <a:solidFill>
                <a:prstClr val="black"/>
              </a:solidFill>
              <a:prstDash val="sysDash"/>
            </a:ln>
          </c:spPr>
          <c:marker>
            <c:symbol val="none"/>
          </c:marke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Foglio1!$E$2:$E$17</c:f>
              <c:numCache>
                <c:formatCode>General</c:formatCode>
                <c:ptCount val="16"/>
                <c:pt idx="0">
                  <c:v>13844</c:v>
                </c:pt>
                <c:pt idx="1">
                  <c:v>30673</c:v>
                </c:pt>
                <c:pt idx="2">
                  <c:v>27115</c:v>
                </c:pt>
                <c:pt idx="3">
                  <c:v>20762</c:v>
                </c:pt>
                <c:pt idx="4">
                  <c:v>17774</c:v>
                </c:pt>
                <c:pt idx="5">
                  <c:v>39914</c:v>
                </c:pt>
                <c:pt idx="6">
                  <c:v>33571</c:v>
                </c:pt>
                <c:pt idx="7">
                  <c:v>29592</c:v>
                </c:pt>
                <c:pt idx="8">
                  <c:v>30175</c:v>
                </c:pt>
                <c:pt idx="9">
                  <c:v>22782</c:v>
                </c:pt>
                <c:pt idx="10">
                  <c:v>21031</c:v>
                </c:pt>
                <c:pt idx="11">
                  <c:v>15918</c:v>
                </c:pt>
                <c:pt idx="12">
                  <c:v>12760</c:v>
                </c:pt>
                <c:pt idx="13">
                  <c:v>11993</c:v>
                </c:pt>
                <c:pt idx="14">
                  <c:v>15128</c:v>
                </c:pt>
                <c:pt idx="15">
                  <c:v>17706</c:v>
                </c:pt>
              </c:numCache>
            </c:numRef>
          </c:val>
        </c:ser>
        <c:marker val="1"/>
        <c:axId val="62012800"/>
        <c:axId val="62051456"/>
      </c:lineChart>
      <c:catAx>
        <c:axId val="62012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62051456"/>
        <c:crosses val="autoZero"/>
        <c:auto val="1"/>
        <c:lblAlgn val="ctr"/>
        <c:lblOffset val="100"/>
      </c:catAx>
      <c:valAx>
        <c:axId val="62051456"/>
        <c:scaling>
          <c:orientation val="minMax"/>
          <c:max val="5000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62012800"/>
        <c:crosses val="autoZero"/>
        <c:crossBetween val="between"/>
        <c:majorUnit val="10000"/>
      </c:valAx>
    </c:plotArea>
    <c:legend>
      <c:legendPos val="r"/>
      <c:layout>
        <c:manualLayout>
          <c:xMode val="edge"/>
          <c:yMode val="edge"/>
          <c:x val="0.46434923305339876"/>
          <c:y val="5.1885389326334214E-2"/>
          <c:w val="0.45980714957666985"/>
          <c:h val="0.17281644229955129"/>
        </c:manualLayout>
      </c:layout>
      <c:txPr>
        <a:bodyPr/>
        <a:lstStyle/>
        <a:p>
          <a:pPr>
            <a:defRPr sz="1200" baseline="0"/>
          </a:pPr>
          <a:endParaRPr lang="it-IT"/>
        </a:p>
      </c:txPr>
    </c:legend>
    <c:plotVisOnly val="1"/>
    <c:dispBlanksAs val="zero"/>
  </c:chart>
  <c:spPr>
    <a:noFill/>
  </c:spPr>
  <c:txPr>
    <a:bodyPr/>
    <a:lstStyle/>
    <a:p>
      <a:pPr>
        <a:defRPr sz="800" baseline="0">
          <a:latin typeface="Arial Narrow" pitchFamily="34" charset="0"/>
        </a:defRPr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6.8482784457208165E-2"/>
          <c:y val="0.11338475978542613"/>
          <c:w val="0.90683482236529989"/>
          <c:h val="0.80854239574333175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Iscritti Italiani</c:v>
                </c:pt>
              </c:strCache>
            </c:strRef>
          </c:tx>
          <c:spPr>
            <a:solidFill>
              <a:srgbClr val="00B050"/>
            </a:solidFill>
          </c:spP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Foglio1!$B$2:$B$17</c:f>
              <c:numCache>
                <c:formatCode>General</c:formatCode>
                <c:ptCount val="16"/>
                <c:pt idx="0">
                  <c:v>21841</c:v>
                </c:pt>
                <c:pt idx="1">
                  <c:v>21613</c:v>
                </c:pt>
                <c:pt idx="2">
                  <c:v>21209</c:v>
                </c:pt>
                <c:pt idx="3">
                  <c:v>20335</c:v>
                </c:pt>
                <c:pt idx="4">
                  <c:v>20804</c:v>
                </c:pt>
                <c:pt idx="5">
                  <c:v>20015</c:v>
                </c:pt>
                <c:pt idx="6">
                  <c:v>19940</c:v>
                </c:pt>
                <c:pt idx="7">
                  <c:v>19612</c:v>
                </c:pt>
                <c:pt idx="8">
                  <c:v>19356</c:v>
                </c:pt>
                <c:pt idx="9">
                  <c:v>19144</c:v>
                </c:pt>
                <c:pt idx="10">
                  <c:v>22417</c:v>
                </c:pt>
                <c:pt idx="11">
                  <c:v>18633</c:v>
                </c:pt>
                <c:pt idx="12">
                  <c:v>17905</c:v>
                </c:pt>
                <c:pt idx="13">
                  <c:v>18074</c:v>
                </c:pt>
                <c:pt idx="14">
                  <c:v>18567</c:v>
                </c:pt>
                <c:pt idx="15">
                  <c:v>17540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Cancellati Italiani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Foglio1!$C$2:$C$17</c:f>
              <c:numCache>
                <c:formatCode>General</c:formatCode>
                <c:ptCount val="16"/>
                <c:pt idx="0">
                  <c:v>13606</c:v>
                </c:pt>
                <c:pt idx="1">
                  <c:v>13242</c:v>
                </c:pt>
                <c:pt idx="2">
                  <c:v>13890</c:v>
                </c:pt>
                <c:pt idx="3">
                  <c:v>13749</c:v>
                </c:pt>
                <c:pt idx="4">
                  <c:v>13723</c:v>
                </c:pt>
                <c:pt idx="5">
                  <c:v>14056</c:v>
                </c:pt>
                <c:pt idx="6">
                  <c:v>13898</c:v>
                </c:pt>
                <c:pt idx="7">
                  <c:v>13845</c:v>
                </c:pt>
                <c:pt idx="8">
                  <c:v>13795</c:v>
                </c:pt>
                <c:pt idx="9">
                  <c:v>13890</c:v>
                </c:pt>
                <c:pt idx="10">
                  <c:v>15828</c:v>
                </c:pt>
                <c:pt idx="11">
                  <c:v>14514</c:v>
                </c:pt>
                <c:pt idx="12">
                  <c:v>13521</c:v>
                </c:pt>
                <c:pt idx="13">
                  <c:v>13617</c:v>
                </c:pt>
                <c:pt idx="14">
                  <c:v>14224</c:v>
                </c:pt>
                <c:pt idx="15">
                  <c:v>13950</c:v>
                </c:pt>
              </c:numCache>
            </c:numRef>
          </c:val>
        </c:ser>
        <c:axId val="116526080"/>
        <c:axId val="116552448"/>
      </c:barChart>
      <c:lineChart>
        <c:grouping val="standard"/>
        <c:ser>
          <c:idx val="2"/>
          <c:order val="2"/>
          <c:tx>
            <c:strRef>
              <c:f>Foglio1!$D$1</c:f>
              <c:strCache>
                <c:ptCount val="1"/>
                <c:pt idx="0">
                  <c:v>Saldo Italiani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Foglio1!$D$2:$D$17</c:f>
              <c:numCache>
                <c:formatCode>General</c:formatCode>
                <c:ptCount val="16"/>
                <c:pt idx="0">
                  <c:v>8235</c:v>
                </c:pt>
                <c:pt idx="1">
                  <c:v>8371</c:v>
                </c:pt>
                <c:pt idx="2">
                  <c:v>7319</c:v>
                </c:pt>
                <c:pt idx="3">
                  <c:v>6586</c:v>
                </c:pt>
                <c:pt idx="4">
                  <c:v>7081</c:v>
                </c:pt>
                <c:pt idx="5">
                  <c:v>5959</c:v>
                </c:pt>
                <c:pt idx="6">
                  <c:v>6042</c:v>
                </c:pt>
                <c:pt idx="7">
                  <c:v>5767</c:v>
                </c:pt>
                <c:pt idx="8">
                  <c:v>5561</c:v>
                </c:pt>
                <c:pt idx="9">
                  <c:v>5254</c:v>
                </c:pt>
                <c:pt idx="10">
                  <c:v>6589</c:v>
                </c:pt>
                <c:pt idx="11">
                  <c:v>4119</c:v>
                </c:pt>
                <c:pt idx="12">
                  <c:v>4384</c:v>
                </c:pt>
                <c:pt idx="13">
                  <c:v>4457</c:v>
                </c:pt>
                <c:pt idx="14">
                  <c:v>4343</c:v>
                </c:pt>
                <c:pt idx="15">
                  <c:v>3590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Saldo totale</c:v>
                </c:pt>
              </c:strCache>
            </c:strRef>
          </c:tx>
          <c:spPr>
            <a:ln>
              <a:solidFill>
                <a:prstClr val="black"/>
              </a:solidFill>
              <a:prstDash val="sysDash"/>
            </a:ln>
          </c:spPr>
          <c:marker>
            <c:symbol val="none"/>
          </c:marker>
          <c:cat>
            <c:numRef>
              <c:f>Foglio1!$A$2:$A$17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Foglio1!$E$2:$E$17</c:f>
              <c:numCache>
                <c:formatCode>General</c:formatCode>
                <c:ptCount val="16"/>
                <c:pt idx="0">
                  <c:v>8350</c:v>
                </c:pt>
                <c:pt idx="1">
                  <c:v>8394</c:v>
                </c:pt>
                <c:pt idx="2">
                  <c:v>7460</c:v>
                </c:pt>
                <c:pt idx="3">
                  <c:v>6991</c:v>
                </c:pt>
                <c:pt idx="4">
                  <c:v>7388</c:v>
                </c:pt>
                <c:pt idx="5">
                  <c:v>6026</c:v>
                </c:pt>
                <c:pt idx="6">
                  <c:v>5709</c:v>
                </c:pt>
                <c:pt idx="7">
                  <c:v>6137</c:v>
                </c:pt>
                <c:pt idx="8">
                  <c:v>6038</c:v>
                </c:pt>
                <c:pt idx="9">
                  <c:v>5901</c:v>
                </c:pt>
                <c:pt idx="10">
                  <c:v>7281</c:v>
                </c:pt>
                <c:pt idx="11">
                  <c:v>4650</c:v>
                </c:pt>
                <c:pt idx="12">
                  <c:v>4957</c:v>
                </c:pt>
                <c:pt idx="13">
                  <c:v>5170</c:v>
                </c:pt>
                <c:pt idx="14">
                  <c:v>5548</c:v>
                </c:pt>
                <c:pt idx="15">
                  <c:v>4083</c:v>
                </c:pt>
              </c:numCache>
            </c:numRef>
          </c:val>
        </c:ser>
        <c:marker val="1"/>
        <c:axId val="116526080"/>
        <c:axId val="116552448"/>
      </c:lineChart>
      <c:catAx>
        <c:axId val="1165260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/>
            </a:pPr>
            <a:endParaRPr lang="it-IT"/>
          </a:p>
        </c:txPr>
        <c:crossAx val="116552448"/>
        <c:crosses val="autoZero"/>
        <c:auto val="1"/>
        <c:lblAlgn val="ctr"/>
        <c:lblOffset val="100"/>
      </c:catAx>
      <c:valAx>
        <c:axId val="116552448"/>
        <c:scaling>
          <c:orientation val="minMax"/>
          <c:max val="30000"/>
          <c:min val="0"/>
        </c:scaling>
        <c:axPos val="l"/>
        <c:majorGridlines/>
        <c:numFmt formatCode="#,##0" sourceLinked="0"/>
        <c:tickLblPos val="nextTo"/>
        <c:crossAx val="116526080"/>
        <c:crosses val="autoZero"/>
        <c:crossBetween val="between"/>
        <c:majorUnit val="10000"/>
      </c:valAx>
    </c:plotArea>
    <c:legend>
      <c:legendPos val="r"/>
      <c:layout>
        <c:manualLayout>
          <c:xMode val="edge"/>
          <c:yMode val="edge"/>
          <c:x val="0.16449022863633"/>
          <c:y val="0.16536507704643921"/>
          <c:w val="0.76554562558795869"/>
          <c:h val="0.11360969871392433"/>
        </c:manualLayout>
      </c:layout>
      <c:txPr>
        <a:bodyPr/>
        <a:lstStyle/>
        <a:p>
          <a:pPr>
            <a:defRPr baseline="0"/>
          </a:pPr>
          <a:endParaRPr lang="it-IT"/>
        </a:p>
      </c:txPr>
    </c:legend>
    <c:plotVisOnly val="1"/>
    <c:dispBlanksAs val="zero"/>
  </c:chart>
  <c:spPr>
    <a:noFill/>
  </c:spPr>
  <c:txPr>
    <a:bodyPr/>
    <a:lstStyle/>
    <a:p>
      <a:pPr>
        <a:defRPr sz="1200" baseline="0">
          <a:latin typeface="Arial Narrow" pitchFamily="34" charset="0"/>
        </a:defRPr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7.2032799757039148E-2"/>
          <c:y val="4.4345898004434586E-2"/>
          <c:w val="0.91013085088258605"/>
          <c:h val="0.83561099410044015"/>
        </c:manualLayout>
      </c:layout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Poli Urbani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Foglio1!$A$2:$A$6</c:f>
              <c:strCache>
                <c:ptCount val="5"/>
                <c:pt idx="0">
                  <c:v>Poli Urbani</c:v>
                </c:pt>
                <c:pt idx="1">
                  <c:v>Cinture</c:v>
                </c:pt>
                <c:pt idx="2">
                  <c:v>Interne Intermedie</c:v>
                </c:pt>
                <c:pt idx="3">
                  <c:v>Interne Periferiche</c:v>
                </c:pt>
                <c:pt idx="4">
                  <c:v>Interne Ultraperiferiche</c:v>
                </c:pt>
              </c:strCache>
            </c:strRef>
          </c:cat>
          <c:val>
            <c:numRef>
              <c:f>Foglio1!$B$2:$B$6</c:f>
              <c:numCache>
                <c:formatCode>0.00%</c:formatCode>
                <c:ptCount val="5"/>
                <c:pt idx="1">
                  <c:v>1.4E-2</c:v>
                </c:pt>
                <c:pt idx="2">
                  <c:v>-1.0000000000000035E-3</c:v>
                </c:pt>
                <c:pt idx="3">
                  <c:v>-5.0000000000000114E-3</c:v>
                </c:pt>
                <c:pt idx="4">
                  <c:v>-8.0000000000000227E-3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Cinture</c:v>
                </c:pt>
              </c:strCache>
            </c:strRef>
          </c:tx>
          <c:spPr>
            <a:solidFill>
              <a:schemeClr val="accent6"/>
            </a:solidFill>
          </c:spPr>
          <c:cat>
            <c:strRef>
              <c:f>Foglio1!$A$2:$A$6</c:f>
              <c:strCache>
                <c:ptCount val="5"/>
                <c:pt idx="0">
                  <c:v>Poli Urbani</c:v>
                </c:pt>
                <c:pt idx="1">
                  <c:v>Cinture</c:v>
                </c:pt>
                <c:pt idx="2">
                  <c:v>Interne Intermedie</c:v>
                </c:pt>
                <c:pt idx="3">
                  <c:v>Interne Periferiche</c:v>
                </c:pt>
                <c:pt idx="4">
                  <c:v>Interne Ultraperiferiche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 formatCode="0.00%">
                  <c:v>-8.0000000000000227E-3</c:v>
                </c:pt>
                <c:pt idx="2" formatCode="0.00%">
                  <c:v>3.000000000000007E-3</c:v>
                </c:pt>
                <c:pt idx="3" formatCode="0.00%">
                  <c:v>-2.0000000000000052E-3</c:v>
                </c:pt>
                <c:pt idx="4" formatCode="0.00%">
                  <c:v>-1.0000000000000035E-3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Interne Intermedie</c:v>
                </c:pt>
              </c:strCache>
            </c:strRef>
          </c:tx>
          <c:spPr>
            <a:solidFill>
              <a:srgbClr val="47F030"/>
            </a:solidFill>
          </c:spPr>
          <c:cat>
            <c:strRef>
              <c:f>Foglio1!$A$2:$A$6</c:f>
              <c:strCache>
                <c:ptCount val="5"/>
                <c:pt idx="0">
                  <c:v>Poli Urbani</c:v>
                </c:pt>
                <c:pt idx="1">
                  <c:v>Cinture</c:v>
                </c:pt>
                <c:pt idx="2">
                  <c:v>Interne Intermedie</c:v>
                </c:pt>
                <c:pt idx="3">
                  <c:v>Interne Periferiche</c:v>
                </c:pt>
                <c:pt idx="4">
                  <c:v>Interne Ultraperiferiche</c:v>
                </c:pt>
              </c:strCache>
            </c:strRef>
          </c:cat>
          <c:val>
            <c:numRef>
              <c:f>Foglio1!$D$2:$D$6</c:f>
              <c:numCache>
                <c:formatCode>0.00%</c:formatCode>
                <c:ptCount val="5"/>
                <c:pt idx="0">
                  <c:v>1.0000000000000035E-3</c:v>
                </c:pt>
                <c:pt idx="1">
                  <c:v>-3.000000000000007E-3</c:v>
                </c:pt>
                <c:pt idx="3">
                  <c:v>-3.000000000000007E-3</c:v>
                </c:pt>
                <c:pt idx="4">
                  <c:v>-3.000000000000007E-3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Interne Periferiche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Foglio1!$A$2:$A$6</c:f>
              <c:strCache>
                <c:ptCount val="5"/>
                <c:pt idx="0">
                  <c:v>Poli Urbani</c:v>
                </c:pt>
                <c:pt idx="1">
                  <c:v>Cinture</c:v>
                </c:pt>
                <c:pt idx="2">
                  <c:v>Interne Intermedie</c:v>
                </c:pt>
                <c:pt idx="3">
                  <c:v>Interne Periferiche</c:v>
                </c:pt>
                <c:pt idx="4">
                  <c:v>Interne Ultraperiferiche</c:v>
                </c:pt>
              </c:strCache>
            </c:strRef>
          </c:cat>
          <c:val>
            <c:numRef>
              <c:f>Foglio1!$E$2:$E$6</c:f>
              <c:numCache>
                <c:formatCode>0.00%</c:formatCode>
                <c:ptCount val="5"/>
                <c:pt idx="0">
                  <c:v>1.0000000000000035E-3</c:v>
                </c:pt>
                <c:pt idx="1">
                  <c:v>1.0000000000000035E-3</c:v>
                </c:pt>
                <c:pt idx="2">
                  <c:v>1.0000000000000035E-3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Interne Ultraperiferiche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Foglio1!$A$2:$A$6</c:f>
              <c:strCache>
                <c:ptCount val="5"/>
                <c:pt idx="0">
                  <c:v>Poli Urbani</c:v>
                </c:pt>
                <c:pt idx="1">
                  <c:v>Cinture</c:v>
                </c:pt>
                <c:pt idx="2">
                  <c:v>Interne Intermedie</c:v>
                </c:pt>
                <c:pt idx="3">
                  <c:v>Interne Periferiche</c:v>
                </c:pt>
                <c:pt idx="4">
                  <c:v>Interne Ultraperiferiche</c:v>
                </c:pt>
              </c:strCache>
            </c:strRef>
          </c:cat>
          <c:val>
            <c:numRef>
              <c:f>Foglio1!$F$2:$F$6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145794176"/>
        <c:axId val="145795712"/>
      </c:barChart>
      <c:catAx>
        <c:axId val="145794176"/>
        <c:scaling>
          <c:orientation val="minMax"/>
        </c:scaling>
        <c:axPos val="b"/>
        <c:tickLblPos val="low"/>
        <c:txPr>
          <a:bodyPr/>
          <a:lstStyle/>
          <a:p>
            <a:pPr>
              <a:defRPr sz="1400" baseline="0"/>
            </a:pPr>
            <a:endParaRPr lang="it-IT"/>
          </a:p>
        </c:txPr>
        <c:crossAx val="145795712"/>
        <c:crosses val="autoZero"/>
        <c:auto val="1"/>
        <c:lblAlgn val="ctr"/>
        <c:lblOffset val="100"/>
      </c:catAx>
      <c:valAx>
        <c:axId val="145795712"/>
        <c:scaling>
          <c:orientation val="minMax"/>
          <c:max val="1.5000000000000025E-2"/>
          <c:min val="-1.0000000000000005E-2"/>
        </c:scaling>
        <c:axPos val="l"/>
        <c:majorGridlines/>
        <c:numFmt formatCode="0.0%" sourceLinked="0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145794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9989250875062426"/>
          <c:y val="4.6932127087994331E-2"/>
          <c:w val="0.58578085832097859"/>
          <c:h val="0.22498025744887204"/>
        </c:manualLayout>
      </c:layout>
      <c:txPr>
        <a:bodyPr/>
        <a:lstStyle/>
        <a:p>
          <a:pPr>
            <a:defRPr sz="1400" baseline="0"/>
          </a:pPr>
          <a:endParaRPr lang="it-IT"/>
        </a:p>
      </c:txPr>
    </c:legend>
    <c:plotVisOnly val="1"/>
  </c:chart>
  <c:txPr>
    <a:bodyPr/>
    <a:lstStyle/>
    <a:p>
      <a:pPr>
        <a:defRPr sz="800" baseline="0">
          <a:latin typeface="Arial Narrow" pitchFamily="34" charset="0"/>
        </a:defRPr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7.4235270155167954E-2"/>
          <c:y val="4.2916527793208176E-2"/>
          <c:w val="0.60608558925551481"/>
          <c:h val="0.81725304932448584"/>
        </c:manualLayout>
      </c:layout>
      <c:lineChart>
        <c:grouping val="standard"/>
        <c:ser>
          <c:idx val="0"/>
          <c:order val="0"/>
          <c:tx>
            <c:strRef>
              <c:f>Foglio1!$A$2</c:f>
              <c:strCache>
                <c:ptCount val="1"/>
                <c:pt idx="0">
                  <c:v>A - Polo</c:v>
                </c:pt>
              </c:strCache>
            </c:strRef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-8.8322597425201798E-17"/>
                  <c:y val="-5.6458897922312826E-3"/>
                </c:manualLayout>
              </c:layout>
              <c:showVal val="1"/>
            </c:dLbl>
            <c:delete val="1"/>
          </c:dLbls>
          <c:cat>
            <c:strRef>
              <c:f>Foglio1!$B$1:$F$1</c:f>
              <c:strCache>
                <c:ptCount val="5"/>
                <c:pt idx="0">
                  <c:v>2011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</c:strCache>
            </c:strRef>
          </c:cat>
          <c:val>
            <c:numRef>
              <c:f>Foglio1!$B$2:$F$2</c:f>
              <c:numCache>
                <c:formatCode>0</c:formatCode>
                <c:ptCount val="5"/>
                <c:pt idx="0">
                  <c:v>100</c:v>
                </c:pt>
                <c:pt idx="1">
                  <c:v>101.55706891479129</c:v>
                </c:pt>
                <c:pt idx="2">
                  <c:v>99.517094170935167</c:v>
                </c:pt>
                <c:pt idx="3">
                  <c:v>96.331976694547564</c:v>
                </c:pt>
                <c:pt idx="4">
                  <c:v>91.428123981373659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B - Polo intercomunale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1.510326013159032E-3"/>
                  <c:y val="-7.03827520847852E-2"/>
                </c:manualLayout>
              </c:layout>
              <c:showVal val="1"/>
            </c:dLbl>
            <c:showVal val="1"/>
          </c:dLbls>
          <c:cat>
            <c:strRef>
              <c:f>Foglio1!$B$1:$F$1</c:f>
              <c:strCache>
                <c:ptCount val="5"/>
                <c:pt idx="0">
                  <c:v>2011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</c:strCache>
            </c:strRef>
          </c:cat>
          <c:val>
            <c:numRef>
              <c:f>Foglio1!$B$3:$F$3</c:f>
              <c:numCache>
                <c:formatCode>0</c:formatCode>
                <c:ptCount val="5"/>
                <c:pt idx="0">
                  <c:v>100</c:v>
                </c:pt>
                <c:pt idx="1">
                  <c:v>102.57894829933095</c:v>
                </c:pt>
                <c:pt idx="2">
                  <c:v>102.52445284426011</c:v>
                </c:pt>
                <c:pt idx="3">
                  <c:v>101.31786191280266</c:v>
                </c:pt>
                <c:pt idx="4">
                  <c:v>98.285410994592908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C - Cintura</c:v>
                </c:pt>
              </c:strCache>
            </c:strRef>
          </c:tx>
          <c:spPr>
            <a:ln w="31750">
              <a:solidFill>
                <a:schemeClr val="accent6"/>
              </a:solidFill>
            </a:ln>
          </c:spPr>
          <c:marker>
            <c:symbol val="none"/>
          </c:marker>
          <c:dLbls>
            <c:dLbl>
              <c:idx val="4"/>
              <c:layout/>
              <c:showVal val="1"/>
            </c:dLbl>
            <c:delete val="1"/>
          </c:dLbls>
          <c:cat>
            <c:strRef>
              <c:f>Foglio1!$B$1:$F$1</c:f>
              <c:strCache>
                <c:ptCount val="5"/>
                <c:pt idx="0">
                  <c:v>2011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</c:strCache>
            </c:strRef>
          </c:cat>
          <c:val>
            <c:numRef>
              <c:f>Foglio1!$B$4:$F$4</c:f>
              <c:numCache>
                <c:formatCode>0</c:formatCode>
                <c:ptCount val="5"/>
                <c:pt idx="0">
                  <c:v>100</c:v>
                </c:pt>
                <c:pt idx="1">
                  <c:v>104.70531373919034</c:v>
                </c:pt>
                <c:pt idx="2">
                  <c:v>107.60969617550055</c:v>
                </c:pt>
                <c:pt idx="3">
                  <c:v>109.70674059353004</c:v>
                </c:pt>
                <c:pt idx="4">
                  <c:v>110.25647432453628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D - Intermedio</c:v>
                </c:pt>
              </c:strCache>
            </c:strRef>
          </c:tx>
          <c:spPr>
            <a:ln w="31750">
              <a:solidFill>
                <a:srgbClr val="47F030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-7.8387895172141384E-3"/>
                  <c:y val="7.1588426201802488E-2"/>
                </c:manualLayout>
              </c:layout>
              <c:showVal val="1"/>
            </c:dLbl>
            <c:delete val="1"/>
          </c:dLbls>
          <c:cat>
            <c:strRef>
              <c:f>Foglio1!$B$1:$F$1</c:f>
              <c:strCache>
                <c:ptCount val="5"/>
                <c:pt idx="0">
                  <c:v>2011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</c:strCache>
            </c:strRef>
          </c:cat>
          <c:val>
            <c:numRef>
              <c:f>Foglio1!$B$5:$F$5</c:f>
              <c:numCache>
                <c:formatCode>0</c:formatCode>
                <c:ptCount val="5"/>
                <c:pt idx="0">
                  <c:v>100</c:v>
                </c:pt>
                <c:pt idx="1">
                  <c:v>99.739258920490741</c:v>
                </c:pt>
                <c:pt idx="2">
                  <c:v>97.439487571043912</c:v>
                </c:pt>
                <c:pt idx="3">
                  <c:v>94.627777780900715</c:v>
                </c:pt>
                <c:pt idx="4">
                  <c:v>90.806649779229986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  <c:pt idx="0">
                  <c:v>E - Periferico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-7.8386352133713554E-3"/>
                  <c:y val="5.4650493379523497E-2"/>
                </c:manualLayout>
              </c:layout>
              <c:showVal val="1"/>
            </c:dLbl>
            <c:delete val="1"/>
          </c:dLbls>
          <c:cat>
            <c:strRef>
              <c:f>Foglio1!$B$1:$F$1</c:f>
              <c:strCache>
                <c:ptCount val="5"/>
                <c:pt idx="0">
                  <c:v>2011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</c:strCache>
            </c:strRef>
          </c:cat>
          <c:val>
            <c:numRef>
              <c:f>Foglio1!$B$6:$F$6</c:f>
              <c:numCache>
                <c:formatCode>0</c:formatCode>
                <c:ptCount val="5"/>
                <c:pt idx="0">
                  <c:v>100</c:v>
                </c:pt>
                <c:pt idx="1">
                  <c:v>95.131967618973363</c:v>
                </c:pt>
                <c:pt idx="2">
                  <c:v>88.894312830905079</c:v>
                </c:pt>
                <c:pt idx="3">
                  <c:v>82.228877945054137</c:v>
                </c:pt>
                <c:pt idx="4">
                  <c:v>74.795470127429226</c:v>
                </c:pt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F - Ultraperiferico</c:v>
                </c:pt>
              </c:strCache>
            </c:strRef>
          </c:tx>
          <c:spPr>
            <a:ln w="31750"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4"/>
              <c:layout/>
              <c:showVal val="1"/>
            </c:dLbl>
            <c:delete val="1"/>
          </c:dLbls>
          <c:cat>
            <c:strRef>
              <c:f>Foglio1!$B$1:$F$1</c:f>
              <c:strCache>
                <c:ptCount val="5"/>
                <c:pt idx="0">
                  <c:v>2011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</c:strCache>
            </c:strRef>
          </c:cat>
          <c:val>
            <c:numRef>
              <c:f>Foglio1!$B$7:$F$7</c:f>
              <c:numCache>
                <c:formatCode>0</c:formatCode>
                <c:ptCount val="5"/>
                <c:pt idx="0">
                  <c:v>100</c:v>
                </c:pt>
                <c:pt idx="1">
                  <c:v>96.658334033503522</c:v>
                </c:pt>
                <c:pt idx="2">
                  <c:v>90.645428518782836</c:v>
                </c:pt>
                <c:pt idx="3">
                  <c:v>84.032764343915304</c:v>
                </c:pt>
                <c:pt idx="4">
                  <c:v>76.518925951947807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  <c:pt idx="0">
                  <c:v>Totale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4"/>
              <c:layout>
                <c:manualLayout>
                  <c:x val="-2.4088259382377911E-3"/>
                  <c:y val="2.2583559168925051E-2"/>
                </c:manualLayout>
              </c:layout>
              <c:showVal val="1"/>
            </c:dLbl>
            <c:delete val="1"/>
          </c:dLbls>
          <c:cat>
            <c:strRef>
              <c:f>Foglio1!$B$1:$F$1</c:f>
              <c:strCache>
                <c:ptCount val="5"/>
                <c:pt idx="0">
                  <c:v>2011</c:v>
                </c:pt>
                <c:pt idx="1">
                  <c:v>2021</c:v>
                </c:pt>
                <c:pt idx="2">
                  <c:v>2031</c:v>
                </c:pt>
                <c:pt idx="3">
                  <c:v>2041</c:v>
                </c:pt>
                <c:pt idx="4">
                  <c:v>2051</c:v>
                </c:pt>
              </c:strCache>
            </c:strRef>
          </c:cat>
          <c:val>
            <c:numRef>
              <c:f>Foglio1!$B$8:$F$8</c:f>
              <c:numCache>
                <c:formatCode>0</c:formatCode>
                <c:ptCount val="5"/>
                <c:pt idx="0">
                  <c:v>100</c:v>
                </c:pt>
                <c:pt idx="1">
                  <c:v>102.04141035610485</c:v>
                </c:pt>
                <c:pt idx="2">
                  <c:v>101.588270045459</c:v>
                </c:pt>
                <c:pt idx="3">
                  <c:v>100.26190702820766</c:v>
                </c:pt>
                <c:pt idx="4">
                  <c:v>97.451183878663244</c:v>
                </c:pt>
              </c:numCache>
            </c:numRef>
          </c:val>
        </c:ser>
        <c:marker val="1"/>
        <c:axId val="145999360"/>
        <c:axId val="146000896"/>
      </c:lineChart>
      <c:catAx>
        <c:axId val="145999360"/>
        <c:scaling>
          <c:orientation val="minMax"/>
        </c:scaling>
        <c:axPos val="b"/>
        <c:tickLblPos val="nextTo"/>
        <c:crossAx val="146000896"/>
        <c:crosses val="autoZero"/>
        <c:auto val="1"/>
        <c:lblAlgn val="ctr"/>
        <c:lblOffset val="100"/>
      </c:catAx>
      <c:valAx>
        <c:axId val="146000896"/>
        <c:scaling>
          <c:orientation val="minMax"/>
          <c:min val="70"/>
        </c:scaling>
        <c:axPos val="l"/>
        <c:majorGridlines/>
        <c:numFmt formatCode="0" sourceLinked="1"/>
        <c:tickLblPos val="nextTo"/>
        <c:crossAx val="145999360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69798352391902907"/>
          <c:y val="0.1381081531481487"/>
          <c:w val="0.28926688868572836"/>
          <c:h val="0.72378369370370266"/>
        </c:manualLayout>
      </c:layout>
    </c:legend>
    <c:plotVisOnly val="1"/>
  </c:chart>
  <c:txPr>
    <a:bodyPr/>
    <a:lstStyle/>
    <a:p>
      <a:pPr>
        <a:defRPr sz="1400" baseline="0">
          <a:latin typeface="Arial Narrow" pitchFamily="34" charset="0"/>
        </a:defRPr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6.7689852008769605E-2"/>
          <c:y val="6.6042267050912581E-2"/>
          <c:w val="0.90116233884469765"/>
          <c:h val="0.75518315974191685"/>
        </c:manualLayout>
      </c:layout>
      <c:barChart>
        <c:barDir val="col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Centro-Nord</c:v>
                </c:pt>
              </c:strCache>
            </c:strRef>
          </c:tx>
          <c:dLbls>
            <c:dLbl>
              <c:idx val="0"/>
              <c:layout>
                <c:manualLayout>
                  <c:x val="-4.7001316036849134E-3"/>
                  <c:y val="-5.5034586778185274E-17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2.40158425801963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aseline="0"/>
                </a:pPr>
                <a:endParaRPr lang="it-IT"/>
              </a:p>
            </c:txPr>
            <c:showVal val="1"/>
          </c:dLbls>
          <c:cat>
            <c:strRef>
              <c:f>Foglio1!$B$1:$H$1</c:f>
              <c:strCache>
                <c:ptCount val="7"/>
                <c:pt idx="0">
                  <c:v>Polo</c:v>
                </c:pt>
                <c:pt idx="1">
                  <c:v>Polo intercomunale</c:v>
                </c:pt>
                <c:pt idx="2">
                  <c:v>Cintura</c:v>
                </c:pt>
                <c:pt idx="3">
                  <c:v>Area Interna Intermedia</c:v>
                </c:pt>
                <c:pt idx="4">
                  <c:v>Area Interna Periferica</c:v>
                </c:pt>
                <c:pt idx="5">
                  <c:v>Area Interna Ultraperiferica</c:v>
                </c:pt>
                <c:pt idx="6">
                  <c:v>Totale</c:v>
                </c:pt>
              </c:strCache>
            </c:strRef>
          </c:cat>
          <c:val>
            <c:numRef>
              <c:f>Foglio1!$B$2:$H$2</c:f>
              <c:numCache>
                <c:formatCode>0%</c:formatCode>
                <c:ptCount val="7"/>
                <c:pt idx="0">
                  <c:v>-5.090957033861343E-2</c:v>
                </c:pt>
                <c:pt idx="1">
                  <c:v>4.8403520885023289E-2</c:v>
                </c:pt>
                <c:pt idx="2">
                  <c:v>0.14133737632974963</c:v>
                </c:pt>
                <c:pt idx="3">
                  <c:v>-1.3464922398553701E-2</c:v>
                </c:pt>
                <c:pt idx="4">
                  <c:v>-0.15640735059042948</c:v>
                </c:pt>
                <c:pt idx="5">
                  <c:v>-6.929545202805823E-2</c:v>
                </c:pt>
                <c:pt idx="6">
                  <c:v>3.4102138285966782E-2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Sud</c:v>
                </c:pt>
              </c:strCache>
            </c:strRef>
          </c:tx>
          <c:dLbls>
            <c:dLbl>
              <c:idx val="3"/>
              <c:layout>
                <c:manualLayout>
                  <c:x val="-2.1150592216582064E-2"/>
                  <c:y val="9.4548700144471438E-7"/>
                </c:manualLayout>
              </c:layout>
              <c:showVal val="1"/>
            </c:dLbl>
            <c:dLbl>
              <c:idx val="4"/>
              <c:layout>
                <c:manualLayout>
                  <c:x val="-9.400263207369846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9.400263207369846E-3"/>
                  <c:y val="2.40158425801963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aseline="0"/>
                </a:pPr>
                <a:endParaRPr lang="it-IT"/>
              </a:p>
            </c:txPr>
            <c:showVal val="1"/>
          </c:dLbls>
          <c:cat>
            <c:strRef>
              <c:f>Foglio1!$B$1:$H$1</c:f>
              <c:strCache>
                <c:ptCount val="7"/>
                <c:pt idx="0">
                  <c:v>Polo</c:v>
                </c:pt>
                <c:pt idx="1">
                  <c:v>Polo intercomunale</c:v>
                </c:pt>
                <c:pt idx="2">
                  <c:v>Cintura</c:v>
                </c:pt>
                <c:pt idx="3">
                  <c:v>Area Interna Intermedia</c:v>
                </c:pt>
                <c:pt idx="4">
                  <c:v>Area Interna Periferica</c:v>
                </c:pt>
                <c:pt idx="5">
                  <c:v>Area Interna Ultraperiferica</c:v>
                </c:pt>
                <c:pt idx="6">
                  <c:v>Totale</c:v>
                </c:pt>
              </c:strCache>
            </c:strRef>
          </c:cat>
          <c:val>
            <c:numRef>
              <c:f>Foglio1!$B$3:$H$3</c:f>
              <c:numCache>
                <c:formatCode>0%</c:formatCode>
                <c:ptCount val="7"/>
                <c:pt idx="0">
                  <c:v>-0.16900905095055885</c:v>
                </c:pt>
                <c:pt idx="1">
                  <c:v>-9.8862510281468544E-2</c:v>
                </c:pt>
                <c:pt idx="2">
                  <c:v>6.7426713708784833E-4</c:v>
                </c:pt>
                <c:pt idx="3">
                  <c:v>-0.19270791836053658</c:v>
                </c:pt>
                <c:pt idx="4">
                  <c:v>-0.29905435082188281</c:v>
                </c:pt>
                <c:pt idx="5">
                  <c:v>-0.25835344282818279</c:v>
                </c:pt>
                <c:pt idx="6">
                  <c:v>-0.13749801323509644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Toscana</c:v>
                </c:pt>
              </c:strCache>
            </c:strRef>
          </c:tx>
          <c:dLbls>
            <c:dLbl>
              <c:idx val="0"/>
              <c:layout>
                <c:manualLayout>
                  <c:x val="7.0501974055273905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4.7001316036849134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1750329009212376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aseline="0"/>
                </a:pPr>
                <a:endParaRPr lang="it-IT"/>
              </a:p>
            </c:txPr>
            <c:showVal val="1"/>
          </c:dLbls>
          <c:cat>
            <c:strRef>
              <c:f>Foglio1!$B$1:$H$1</c:f>
              <c:strCache>
                <c:ptCount val="7"/>
                <c:pt idx="0">
                  <c:v>Polo</c:v>
                </c:pt>
                <c:pt idx="1">
                  <c:v>Polo intercomunale</c:v>
                </c:pt>
                <c:pt idx="2">
                  <c:v>Cintura</c:v>
                </c:pt>
                <c:pt idx="3">
                  <c:v>Area Interna Intermedia</c:v>
                </c:pt>
                <c:pt idx="4">
                  <c:v>Area Interna Periferica</c:v>
                </c:pt>
                <c:pt idx="5">
                  <c:v>Area Interna Ultraperiferica</c:v>
                </c:pt>
                <c:pt idx="6">
                  <c:v>Totale</c:v>
                </c:pt>
              </c:strCache>
            </c:strRef>
          </c:cat>
          <c:val>
            <c:numRef>
              <c:f>Foglio1!$B$4:$H$4</c:f>
              <c:numCache>
                <c:formatCode>0%</c:formatCode>
                <c:ptCount val="7"/>
                <c:pt idx="0">
                  <c:v>-1.9367368716112323E-3</c:v>
                </c:pt>
                <c:pt idx="1">
                  <c:v>2.6857798596227812E-2</c:v>
                </c:pt>
                <c:pt idx="2">
                  <c:v>0.15375542171719497</c:v>
                </c:pt>
                <c:pt idx="3">
                  <c:v>6.4882893707527648E-3</c:v>
                </c:pt>
                <c:pt idx="4">
                  <c:v>-0.23576390208141287</c:v>
                </c:pt>
                <c:pt idx="5">
                  <c:v>-0.2376323003184542</c:v>
                </c:pt>
                <c:pt idx="6">
                  <c:v>1.6872610789495649E-2</c:v>
                </c:pt>
              </c:numCache>
            </c:numRef>
          </c:val>
        </c:ser>
        <c:axId val="146044032"/>
        <c:axId val="146045568"/>
      </c:barChart>
      <c:catAx>
        <c:axId val="146044032"/>
        <c:scaling>
          <c:orientation val="minMax"/>
        </c:scaling>
        <c:axPos val="b"/>
        <c:tickLblPos val="low"/>
        <c:txPr>
          <a:bodyPr/>
          <a:lstStyle/>
          <a:p>
            <a:pPr>
              <a:defRPr sz="1400" baseline="0"/>
            </a:pPr>
            <a:endParaRPr lang="it-IT"/>
          </a:p>
        </c:txPr>
        <c:crossAx val="146045568"/>
        <c:crosses val="autoZero"/>
        <c:auto val="1"/>
        <c:lblAlgn val="ctr"/>
        <c:lblOffset val="100"/>
      </c:catAx>
      <c:valAx>
        <c:axId val="146045568"/>
        <c:scaling>
          <c:orientation val="minMax"/>
          <c:max val="0.4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14604403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41659288850981063"/>
          <c:y val="2.7203285507363291E-2"/>
          <c:w val="0.57219846109296257"/>
          <c:h val="0.1549555292128881"/>
        </c:manualLayout>
      </c:layout>
      <c:txPr>
        <a:bodyPr/>
        <a:lstStyle/>
        <a:p>
          <a:pPr>
            <a:defRPr sz="1400" baseline="0"/>
          </a:pPr>
          <a:endParaRPr lang="it-IT"/>
        </a:p>
      </c:txPr>
    </c:legend>
    <c:plotVisOnly val="1"/>
  </c:chart>
  <c:txPr>
    <a:bodyPr/>
    <a:lstStyle/>
    <a:p>
      <a:pPr>
        <a:defRPr sz="800" baseline="0">
          <a:latin typeface="Arial Narrow" pitchFamily="34" charset="0"/>
        </a:defRPr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200" baseline="0"/>
            </a:pPr>
            <a:r>
              <a:rPr lang="en-US" sz="1200" baseline="0" dirty="0" smtClean="0"/>
              <a:t>VAR. % POP. PER ETA</a:t>
            </a:r>
            <a:r>
              <a:rPr lang="en-US" sz="1200" baseline="0" dirty="0" smtClean="0"/>
              <a:t>’ 2017-2051</a:t>
            </a:r>
            <a:endParaRPr lang="en-US" sz="1200" baseline="0" dirty="0"/>
          </a:p>
        </c:rich>
      </c:tx>
      <c:layout>
        <c:manualLayout>
          <c:xMode val="edge"/>
          <c:yMode val="edge"/>
          <c:x val="0.22716077829797546"/>
          <c:y val="0"/>
        </c:manualLayout>
      </c:layout>
    </c:title>
    <c:plotArea>
      <c:layout>
        <c:manualLayout>
          <c:layoutTarget val="inner"/>
          <c:xMode val="edge"/>
          <c:yMode val="edge"/>
          <c:x val="0.21734155940246724"/>
          <c:y val="0.19946712270065231"/>
          <c:w val="0.68437496013471277"/>
          <c:h val="0.66090712143095209"/>
        </c:manualLayout>
      </c:layout>
      <c:barChart>
        <c:barDir val="bar"/>
        <c:grouping val="clustered"/>
        <c:ser>
          <c:idx val="0"/>
          <c:order val="0"/>
          <c:tx>
            <c:strRef>
              <c:f>Foglio1!$A$2</c:f>
              <c:strCache>
                <c:ptCount val="1"/>
                <c:pt idx="0">
                  <c:v>TOSCANA</c:v>
                </c:pt>
              </c:strCache>
            </c:strRef>
          </c:tx>
          <c:dPt>
            <c:idx val="5"/>
            <c:spPr>
              <a:solidFill>
                <a:srgbClr val="B11F61"/>
              </a:solidFill>
            </c:spPr>
          </c:dPt>
          <c:dPt>
            <c:idx val="6"/>
            <c:spPr>
              <a:solidFill>
                <a:srgbClr val="B11F61"/>
              </a:solidFill>
            </c:spPr>
          </c:dPt>
          <c:cat>
            <c:strRef>
              <c:f>Foglio1!$B$1:$H$1</c:f>
              <c:strCache>
                <c:ptCount val="7"/>
                <c:pt idx="0">
                  <c:v>0_14</c:v>
                </c:pt>
                <c:pt idx="1">
                  <c:v>15_34</c:v>
                </c:pt>
                <c:pt idx="2">
                  <c:v>35_49</c:v>
                </c:pt>
                <c:pt idx="3">
                  <c:v>50_64</c:v>
                </c:pt>
                <c:pt idx="4">
                  <c:v>65_74</c:v>
                </c:pt>
                <c:pt idx="5">
                  <c:v>75_84</c:v>
                </c:pt>
                <c:pt idx="6">
                  <c:v>85+</c:v>
                </c:pt>
              </c:strCache>
            </c:strRef>
          </c:cat>
          <c:val>
            <c:numRef>
              <c:f>Foglio1!$B$2:$H$2</c:f>
              <c:numCache>
                <c:formatCode>0%</c:formatCode>
                <c:ptCount val="7"/>
                <c:pt idx="0">
                  <c:v>-0.21691719653505298</c:v>
                </c:pt>
                <c:pt idx="1">
                  <c:v>-0.1423348914397943</c:v>
                </c:pt>
                <c:pt idx="2">
                  <c:v>-0.27479246916337197</c:v>
                </c:pt>
                <c:pt idx="3">
                  <c:v>-0.27462992660476276</c:v>
                </c:pt>
                <c:pt idx="4">
                  <c:v>-6.8342862893533876E-2</c:v>
                </c:pt>
                <c:pt idx="5">
                  <c:v>0.4045882989848934</c:v>
                </c:pt>
                <c:pt idx="6">
                  <c:v>0.80909420228538753</c:v>
                </c:pt>
              </c:numCache>
            </c:numRef>
          </c:val>
        </c:ser>
        <c:axId val="149330944"/>
        <c:axId val="149357312"/>
      </c:barChart>
      <c:catAx>
        <c:axId val="149330944"/>
        <c:scaling>
          <c:orientation val="minMax"/>
        </c:scaling>
        <c:axPos val="l"/>
        <c:tickLblPos val="low"/>
        <c:txPr>
          <a:bodyPr/>
          <a:lstStyle/>
          <a:p>
            <a:pPr>
              <a:defRPr sz="1200" baseline="0"/>
            </a:pPr>
            <a:endParaRPr lang="it-IT"/>
          </a:p>
        </c:txPr>
        <c:crossAx val="149357312"/>
        <c:crosses val="autoZero"/>
        <c:auto val="1"/>
        <c:lblAlgn val="ctr"/>
        <c:lblOffset val="100"/>
      </c:catAx>
      <c:valAx>
        <c:axId val="149357312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200" baseline="0"/>
            </a:pPr>
            <a:endParaRPr lang="it-IT"/>
          </a:p>
        </c:txPr>
        <c:crossAx val="1493309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943AF-0DFC-4173-B148-9AE4A11CAB1F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0F9D8-0DB1-4C13-870B-353ECC9125D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1770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apositiva titolo">
    <p:bg>
      <p:bgPr>
        <a:blipFill dpi="0" rotWithShape="0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796136" y="404664"/>
            <a:ext cx="3168352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/>
        </p:nvCxnSpPr>
        <p:spPr>
          <a:xfrm>
            <a:off x="69850" y="764704"/>
            <a:ext cx="8928100" cy="0"/>
          </a:xfrm>
          <a:prstGeom prst="line">
            <a:avLst/>
          </a:prstGeom>
          <a:ln w="31750">
            <a:solidFill>
              <a:srgbClr val="A319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tangolo 3"/>
          <p:cNvSpPr/>
          <p:nvPr/>
        </p:nvSpPr>
        <p:spPr>
          <a:xfrm>
            <a:off x="0" y="6525344"/>
            <a:ext cx="9144000" cy="359644"/>
          </a:xfrm>
          <a:prstGeom prst="rect">
            <a:avLst/>
          </a:prstGeom>
          <a:solidFill>
            <a:srgbClr val="A31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pic>
        <p:nvPicPr>
          <p:cNvPr id="8" name="Immagine 7" descr="Irpet_marchio_w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72400" y="6559028"/>
            <a:ext cx="900000" cy="2543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47F3093-2A90-4045-9A3C-095A46171E8B}" type="datetimeFigureOut">
              <a:rPr lang="it-IT" smtClean="0"/>
              <a:pPr/>
              <a:t>13/09/2019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85750FD-6C76-48FC-A7D0-A9D5FE9A7D8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83568" y="1916832"/>
            <a:ext cx="7772400" cy="3024336"/>
          </a:xfrm>
        </p:spPr>
        <p:txBody>
          <a:bodyPr/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4000" b="1" dirty="0" smtClean="0"/>
              <a:t>LA COSTRUZIONE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SCENARI DEMOGRAFICI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LUNGO PERIODO PER LE AREE INTERNE</a:t>
            </a:r>
            <a:r>
              <a:rPr lang="it-IT" cap="all" dirty="0" smtClean="0"/>
              <a:t/>
            </a:r>
            <a:br>
              <a:rPr lang="it-IT" cap="all" dirty="0" smtClean="0"/>
            </a:b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2400" b="1" i="1" dirty="0" smtClean="0"/>
              <a:t>Sabrina </a:t>
            </a:r>
            <a:r>
              <a:rPr lang="it-IT" sz="2400" b="1" i="1" cap="small" dirty="0" smtClean="0"/>
              <a:t>Iommi</a:t>
            </a:r>
            <a:r>
              <a:rPr lang="it-IT" sz="2400" b="1" i="1" dirty="0" smtClean="0"/>
              <a:t>,  Maria Luisa </a:t>
            </a:r>
            <a:r>
              <a:rPr lang="it-IT" sz="2400" b="1" i="1" cap="small" dirty="0" smtClean="0"/>
              <a:t>Maitino</a:t>
            </a:r>
            <a:r>
              <a:rPr lang="it-IT" sz="2400" b="1" i="1" dirty="0" smtClean="0"/>
              <a:t>,                          Donatella </a:t>
            </a:r>
            <a:r>
              <a:rPr lang="it-IT" sz="2400" b="1" i="1" cap="small" dirty="0" smtClean="0"/>
              <a:t>Marinari</a:t>
            </a:r>
            <a:r>
              <a:rPr lang="it-IT" sz="2400" b="1" i="1" dirty="0" smtClean="0"/>
              <a:t>, Stefano </a:t>
            </a:r>
            <a:r>
              <a:rPr lang="it-IT" sz="2400" b="1" i="1" cap="small" dirty="0" smtClean="0"/>
              <a:t>Rosignoli</a:t>
            </a:r>
            <a:r>
              <a:rPr lang="it-IT" sz="2400" b="1" i="1" dirty="0" smtClean="0"/>
              <a:t/>
            </a:r>
            <a:br>
              <a:rPr lang="it-IT" sz="2400" b="1" i="1" dirty="0" smtClean="0"/>
            </a:br>
            <a:r>
              <a:rPr lang="it-IT" sz="2400" b="1" i="1" dirty="0" smtClean="0"/>
              <a:t> 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b="1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 bwMode="auto">
          <a:xfrm>
            <a:off x="0" y="5589240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XL Conferenza scientifica </a:t>
            </a:r>
            <a:r>
              <a:rPr kumimoji="0" lang="it-IT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annuale </a:t>
            </a:r>
            <a:r>
              <a:rPr kumimoji="0" lang="it-IT" sz="7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AISRe</a:t>
            </a:r>
            <a:endParaRPr kumimoji="0" lang="it-IT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7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Oltre la crisi: Rinnovamento, Ricostruzione e Sviluppo dei territori</a:t>
            </a:r>
            <a:endParaRPr kumimoji="0" lang="it-IT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L’Aquila, 16-18 Settembre 2019</a:t>
            </a:r>
            <a:endParaRPr kumimoji="0" lang="it-IT" sz="6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magine 5" descr="Irpet_marchio_comp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480" y="260648"/>
            <a:ext cx="3240000" cy="7105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Toscana. Scenari a confronto e conclusioni</a:t>
            </a:r>
            <a:endParaRPr lang="it-IT" sz="3200" i="1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251520" y="980728"/>
          <a:ext cx="8640963" cy="2682240"/>
        </p:xfrm>
        <a:graphic>
          <a:graphicData uri="http://schemas.openxmlformats.org/drawingml/2006/table">
            <a:tbl>
              <a:tblPr/>
              <a:tblGrid>
                <a:gridCol w="1895501"/>
                <a:gridCol w="1098793"/>
                <a:gridCol w="1410837"/>
                <a:gridCol w="1411944"/>
                <a:gridCol w="1411944"/>
                <a:gridCol w="1411944"/>
              </a:tblGrid>
              <a:tr h="161925">
                <a:tc>
                  <a:txBody>
                    <a:bodyPr/>
                    <a:lstStyle/>
                    <a:p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Arial Narrow"/>
                          <a:ea typeface="Times New Roman"/>
                          <a:cs typeface="Calibri"/>
                        </a:rPr>
                        <a:t>Popolazione</a:t>
                      </a:r>
                      <a:r>
                        <a:rPr lang="it-IT" sz="1600" b="1" baseline="0" dirty="0" smtClean="0">
                          <a:latin typeface="Arial Narrow"/>
                          <a:ea typeface="Times New Roman"/>
                          <a:cs typeface="Calibri"/>
                        </a:rPr>
                        <a:t> r</a:t>
                      </a:r>
                      <a:r>
                        <a:rPr lang="it-IT" sz="1600" b="1" dirty="0" smtClean="0">
                          <a:latin typeface="Arial Narrow"/>
                          <a:ea typeface="Times New Roman"/>
                          <a:cs typeface="Calibri"/>
                        </a:rPr>
                        <a:t>esidente </a:t>
                      </a: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al 31 </a:t>
                      </a:r>
                      <a:r>
                        <a:rPr lang="it-IT" sz="1600" b="1" dirty="0" smtClean="0">
                          <a:latin typeface="Arial Narrow"/>
                          <a:ea typeface="Times New Roman"/>
                          <a:cs typeface="Calibri"/>
                        </a:rPr>
                        <a:t>dicembre 2017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Arial Narrow"/>
                          <a:ea typeface="Times New Roman"/>
                          <a:cs typeface="Calibri"/>
                        </a:rPr>
                        <a:t>Var. </a:t>
                      </a: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in valore assoluto al 2051. Scenario Nazionale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latin typeface="Arial Narrow"/>
                          <a:ea typeface="Times New Roman"/>
                          <a:cs typeface="Calibri"/>
                        </a:rPr>
                        <a:t>Va. </a:t>
                      </a: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in valore assoluto al 2051. Scenario Regionale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Variazione % al 2051. Scenario </a:t>
                      </a:r>
                      <a:r>
                        <a:rPr lang="it-IT" sz="1600" b="1" dirty="0" smtClean="0">
                          <a:latin typeface="Arial Narrow"/>
                          <a:ea typeface="Times New Roman"/>
                          <a:cs typeface="Calibri"/>
                        </a:rPr>
                        <a:t>Nazionale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Variazione % al 2051. Scenario </a:t>
                      </a:r>
                      <a:r>
                        <a:rPr lang="it-IT" sz="1600" b="1" dirty="0" smtClean="0">
                          <a:latin typeface="Arial Narrow"/>
                          <a:ea typeface="Times New Roman"/>
                          <a:cs typeface="Calibri"/>
                        </a:rPr>
                        <a:t>Regionale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2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Polo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1.564.577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-50.189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-96.604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-3,2%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-6,2%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Polo intercomunale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118.069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3.216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-19.005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2,7%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-16,1%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Cintura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967.024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122.466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-98.054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12,7%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-10,1%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Interna Intermedia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720.758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3.136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-120.309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0,4%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-16,7%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Interna Periferica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294.690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-65.054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-64.462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-22,1%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-21,9%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Interna Ultraperiferica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71.850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-16.382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 Narrow"/>
                          <a:ea typeface="Times New Roman"/>
                          <a:cs typeface="Calibri"/>
                        </a:rPr>
                        <a:t>-14.238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-22,8%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 Narrow"/>
                          <a:ea typeface="Times New Roman"/>
                          <a:cs typeface="Calibri"/>
                        </a:rPr>
                        <a:t>-19,8%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3.736.968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-2.806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-412.671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-0,1%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 Narrow"/>
                          <a:ea typeface="Times New Roman"/>
                          <a:cs typeface="Calibri"/>
                        </a:rPr>
                        <a:t>-11,0%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ottotitolo 2"/>
          <p:cNvSpPr txBox="1">
            <a:spLocks/>
          </p:cNvSpPr>
          <p:nvPr/>
        </p:nvSpPr>
        <p:spPr bwMode="auto">
          <a:xfrm>
            <a:off x="179512" y="4005064"/>
            <a:ext cx="871296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b="1" i="1" dirty="0" smtClean="0"/>
              <a:t>Quali politiche?</a:t>
            </a:r>
          </a:p>
          <a:p>
            <a:pPr marL="180000" lvl="0">
              <a:lnSpc>
                <a:spcPct val="120000"/>
              </a:lnSpc>
              <a:defRPr/>
            </a:pPr>
            <a:r>
              <a:rPr lang="it-IT" sz="1600" dirty="0" smtClean="0"/>
              <a:t>In un contesto nazionale e regionale caratterizzato da un forte invecchiamento della popolazione, l’unico modo per frenare la decrescita è quello di attrarre nuovi residenti dall’estero, in proposito </a:t>
            </a:r>
            <a:r>
              <a:rPr lang="it-IT" sz="1600" dirty="0" smtClean="0"/>
              <a:t>, però, servono </a:t>
            </a:r>
            <a:r>
              <a:rPr lang="it-IT" sz="1600" b="1" dirty="0" smtClean="0"/>
              <a:t>politiche </a:t>
            </a:r>
            <a:r>
              <a:rPr lang="it-IT" sz="1600" b="1" dirty="0" smtClean="0"/>
              <a:t>migratorie attrattive e politiche di integrazione</a:t>
            </a:r>
            <a:r>
              <a:rPr lang="it-IT" sz="1600" dirty="0" smtClean="0"/>
              <a:t>, di scala sovra-locale.</a:t>
            </a:r>
          </a:p>
          <a:p>
            <a:pPr marL="180000" lvl="0">
              <a:lnSpc>
                <a:spcPct val="120000"/>
              </a:lnSpc>
              <a:defRPr/>
            </a:pPr>
            <a:r>
              <a:rPr lang="it-IT" sz="1600" dirty="0" smtClean="0"/>
              <a:t>A livello locale, le politiche possono invece intervenire per influenzare la distribuzione territoriale dei nuovi </a:t>
            </a:r>
            <a:r>
              <a:rPr lang="it-IT" sz="1600" dirty="0" smtClean="0"/>
              <a:t>residenti, agendo su fattori quali </a:t>
            </a:r>
            <a:r>
              <a:rPr lang="it-IT" sz="1600" b="1" dirty="0" smtClean="0"/>
              <a:t>accessibilità alla casa, dotazione di servizi, sostegno allo sviluppo di nuove attività</a:t>
            </a:r>
            <a:r>
              <a:rPr lang="it-IT" sz="1600" dirty="0" smtClean="0"/>
              <a:t> (in coordinamento, tuttavia, con politiche sovra-locali).  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Esempi di policy di livello locale</a:t>
            </a:r>
            <a:endParaRPr lang="it-IT" sz="3200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9512" y="908720"/>
          <a:ext cx="8712966" cy="5334000"/>
        </p:xfrm>
        <a:graphic>
          <a:graphicData uri="http://schemas.openxmlformats.org/drawingml/2006/table">
            <a:tbl>
              <a:tblPr/>
              <a:tblGrid>
                <a:gridCol w="2904322"/>
                <a:gridCol w="2904322"/>
                <a:gridCol w="290432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Accessibilità alla casa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Servizi alla popolazione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(qualità istruzione, mobilità integrata, connessione, ecc.)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Attività produttive e opportunità di lavoro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2000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Case a 1 euro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: gli enti locali vendono le abitazioni (agibili), di cui sono divenuti proprietari, al prezzo simbolico di 1 euro, con il vincolo di recuperarle entro 2-3 anni (ammesso anche l’auto-recupero) e di mantenervi la residenza principale per alcuni anni. In alcuni casi è ammessa anche la destinazione turistica. Ci sono varie esperienze in tutta Italia 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Borgomezzavalle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Piemonte, Sambuca di Sicilia, 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Gangi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Sicilia, 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Montieri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Toscana, altri). 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Affitti agevolati o esenzioni fiscali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Contributo economico una tantum (o mensile per un periodo) per nuovi residenti stabili 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Albinen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, Svizzera; 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Locana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it-IT" sz="1400" dirty="0" smtClean="0">
                          <a:latin typeface="Arial Narrow"/>
                          <a:ea typeface="Calibri"/>
                          <a:cs typeface="Times New Roman"/>
                        </a:rPr>
                        <a:t>Piemonte, Molise)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Potenziamento dei servizi scolastici e all’infanzia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(superamento delle pluriclassi, servizi di mensa e trasporto gratuiti) 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Montieri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Toscana)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Residenza diffusa per anziani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con centro unico di erogazione di servizi di assistenza 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Flumerimaggiore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, Sardegna);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Cablaggio con fibra ottica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per consentire telelavoro e accessibilità alla rete (Colletta di 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Castelbianco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Liguria)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Servizi di mediazione culturale 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(corsi di lingua, luoghi di formazione e ritrovo anche basati sulla rete delle biblioteche civiche)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Servizi di trasporto innovativi 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(scuolabus “a porte aperte”; servizi a prenotazione, servizi “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sharing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”, ecc.)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Realizzazione di alberghi diffusi, 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anche mediante vendita di interi borghi a prezzi simbolici a fronte di progetti di recupero e valorizzazione a fini turistici, (https://www.alberghidiffusi.it/);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Le dimore per artisti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crowfunding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, sale espositive), ma anche corsi di competenze locali (</a:t>
                      </a:r>
                      <a:r>
                        <a:rPr lang="it-IT" sz="1400" i="1" dirty="0" err="1">
                          <a:latin typeface="Arial Narrow"/>
                          <a:ea typeface="Calibri"/>
                          <a:cs typeface="Times New Roman"/>
                        </a:rPr>
                        <a:t>Italian</a:t>
                      </a:r>
                      <a:r>
                        <a:rPr lang="it-IT" sz="1400" i="1" dirty="0">
                          <a:latin typeface="Arial Narro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400" i="1" dirty="0" err="1">
                          <a:latin typeface="Arial Narrow"/>
                          <a:ea typeface="Calibri"/>
                          <a:cs typeface="Times New Roman"/>
                        </a:rPr>
                        <a:t>Sabbatical</a:t>
                      </a:r>
                      <a:r>
                        <a:rPr lang="it-IT" sz="1400" i="1" dirty="0">
                          <a:latin typeface="Arial Narrow"/>
                          <a:ea typeface="Calibri"/>
                          <a:cs typeface="Times New Roman"/>
                        </a:rPr>
                        <a:t> Air </a:t>
                      </a:r>
                      <a:r>
                        <a:rPr lang="it-IT" sz="1400" i="1" dirty="0" err="1">
                          <a:latin typeface="Arial Narrow"/>
                          <a:ea typeface="Calibri"/>
                          <a:cs typeface="Times New Roman"/>
                        </a:rPr>
                        <a:t>BnB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) 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Grottole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, Basilicata)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Terreni in comodato d’uso per uliveti, castagneti ecc. 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Gerefalco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Toscana)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 err="1">
                          <a:latin typeface="Arial Narrow"/>
                          <a:ea typeface="Calibri"/>
                          <a:cs typeface="Times New Roman"/>
                        </a:rPr>
                        <a:t>Ecovillaggi</a:t>
                      </a: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Progetti per l’autosufficienza energetica e vendita di energia (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Sadali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Sardegna)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Incentivi per l’avvio di attività produttive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Attrazione di imprese 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(Amazon per valorizzare artigianato locale a </a:t>
                      </a:r>
                      <a:r>
                        <a:rPr lang="it-IT" sz="1400" dirty="0" err="1">
                          <a:latin typeface="Arial Narrow"/>
                          <a:ea typeface="Calibri"/>
                          <a:cs typeface="Times New Roman"/>
                        </a:rPr>
                        <a:t>Conflenti</a:t>
                      </a:r>
                      <a:r>
                        <a:rPr lang="it-IT" sz="1400" dirty="0">
                          <a:latin typeface="Arial Narrow"/>
                          <a:ea typeface="Calibri"/>
                          <a:cs typeface="Times New Roman"/>
                        </a:rPr>
                        <a:t> in Calabria) 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Times New Roman"/>
                        </a:rPr>
                        <a:t>Corsi di formazione di attività manifatturiere e artigianali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83568" y="1916832"/>
            <a:ext cx="7772400" cy="3024336"/>
          </a:xfrm>
        </p:spPr>
        <p:txBody>
          <a:bodyPr/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4000" b="1" dirty="0" smtClean="0"/>
              <a:t>LA COSTRUZIONE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SCENARI DEMOGRAFICI </a:t>
            </a:r>
            <a:r>
              <a:rPr lang="it-IT" sz="4000" b="1" dirty="0" err="1" smtClean="0"/>
              <a:t>DI</a:t>
            </a:r>
            <a:r>
              <a:rPr lang="it-IT" sz="4000" b="1" dirty="0" smtClean="0"/>
              <a:t> LUNGO PERIODO PER LE AREE INTERNE</a:t>
            </a:r>
            <a:r>
              <a:rPr lang="it-IT" cap="all" dirty="0" smtClean="0"/>
              <a:t/>
            </a:r>
            <a:br>
              <a:rPr lang="it-IT" cap="all" dirty="0" smtClean="0"/>
            </a:b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2400" b="1" i="1" dirty="0" smtClean="0"/>
              <a:t>Sabrina Iommi,  Maria Luisa Maitino,                         Donatella Marinari, Stefano Rosignoli</a:t>
            </a:r>
            <a:br>
              <a:rPr lang="it-IT" sz="2400" b="1" i="1" dirty="0" smtClean="0"/>
            </a:br>
            <a:r>
              <a:rPr lang="it-IT" sz="2400" b="1" i="1" dirty="0" smtClean="0"/>
              <a:t> 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b="1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 bwMode="auto">
          <a:xfrm>
            <a:off x="0" y="5589240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7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XL Conferenza scientifica </a:t>
            </a:r>
            <a:r>
              <a:rPr kumimoji="0" lang="it-IT" sz="8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annuale </a:t>
            </a:r>
            <a:r>
              <a:rPr kumimoji="0" lang="it-IT" sz="7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AISRe</a:t>
            </a:r>
            <a:endParaRPr kumimoji="0" lang="it-IT" sz="7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7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Oltre la crisi: Rinnovamento, Ricostruzione e Sviluppo dei territori</a:t>
            </a:r>
            <a:endParaRPr kumimoji="0" lang="it-IT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L’Aquila, 16-18 Settembre 2019</a:t>
            </a:r>
            <a:endParaRPr kumimoji="0" lang="it-IT" sz="6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magine 5" descr="Irpet_marchio_comp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480" y="260648"/>
            <a:ext cx="3240000" cy="7105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sz="3200" i="1" dirty="0" smtClean="0"/>
              <a:t>Perché gli scenari demografici?</a:t>
            </a:r>
            <a:endParaRPr lang="it-IT" sz="3200" i="1" dirty="0"/>
          </a:p>
        </p:txBody>
      </p:sp>
      <p:sp>
        <p:nvSpPr>
          <p:cNvPr id="3" name="Sottotitolo 2"/>
          <p:cNvSpPr txBox="1">
            <a:spLocks/>
          </p:cNvSpPr>
          <p:nvPr/>
        </p:nvSpPr>
        <p:spPr bwMode="auto">
          <a:xfrm>
            <a:off x="251520" y="836712"/>
            <a:ext cx="871296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000" dirty="0" smtClean="0"/>
              <a:t>Obiettivo ultimo della </a:t>
            </a:r>
            <a:r>
              <a:rPr lang="it-IT" sz="2000" b="1" dirty="0" smtClean="0"/>
              <a:t>SNAI</a:t>
            </a:r>
            <a:r>
              <a:rPr lang="it-IT" sz="2000" dirty="0" smtClean="0"/>
              <a:t> è di invertire e </a:t>
            </a:r>
            <a:r>
              <a:rPr lang="it-IT" sz="2000" b="1" dirty="0" smtClean="0"/>
              <a:t>migliorare le tendenze demografiche </a:t>
            </a:r>
            <a:r>
              <a:rPr lang="it-IT" sz="2000" dirty="0" smtClean="0"/>
              <a:t>in atto nei territori periferici, </a:t>
            </a:r>
            <a:r>
              <a:rPr lang="it-IT" sz="2000" b="1" dirty="0" smtClean="0"/>
              <a:t>a)</a:t>
            </a:r>
            <a:r>
              <a:rPr lang="it-IT" sz="2000" dirty="0" smtClean="0"/>
              <a:t> </a:t>
            </a:r>
            <a:r>
              <a:rPr lang="it-IT" sz="2000" b="1" dirty="0" smtClean="0"/>
              <a:t>potenziando l’offerta locale di alcuni servizi </a:t>
            </a:r>
            <a:r>
              <a:rPr lang="it-IT" sz="2000" dirty="0" smtClean="0"/>
              <a:t>essenziali e </a:t>
            </a:r>
            <a:r>
              <a:rPr lang="it-IT" sz="2000" b="1" dirty="0" smtClean="0"/>
              <a:t>b) sostenendo nuovi percorsi di sviluppo</a:t>
            </a:r>
            <a:r>
              <a:rPr lang="it-IT" sz="2000" dirty="0" smtClean="0"/>
              <a:t>, basati sulla valorizzazione di risorse e competenze ad oggi sotto-utilizzate.</a:t>
            </a: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000" dirty="0" smtClean="0"/>
              <a:t>La dinamica demografica migliora se: </a:t>
            </a: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aumenta la capacità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di “trattenere” la popolazione in età attiva e riproduttiva;</a:t>
            </a: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000" baseline="0" dirty="0" smtClean="0"/>
              <a:t>  aumenta la capacità</a:t>
            </a:r>
            <a:r>
              <a:rPr lang="it-IT" sz="2000" dirty="0" smtClean="0"/>
              <a:t> di attrarre nuova popolazione;</a:t>
            </a: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aumenta la capacità di favorire le scelte di natalità.</a:t>
            </a: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it-IT" sz="2000" baseline="0" dirty="0" smtClean="0"/>
          </a:p>
          <a:p>
            <a:pPr marL="180000">
              <a:lnSpc>
                <a:spcPct val="120000"/>
              </a:lnSpc>
              <a:defRPr/>
            </a:pPr>
            <a:r>
              <a:rPr lang="it-IT" sz="2000" dirty="0" smtClean="0"/>
              <a:t>Poiché la componente naturale della dinamica demografica (differenza tra nascite e morti), è ormai costantemente negativa da decenni, è evidente che </a:t>
            </a:r>
            <a:r>
              <a:rPr lang="it-IT" sz="2000" b="1" dirty="0" smtClean="0"/>
              <a:t>la popolazione può crescere solo grazie a</a:t>
            </a:r>
            <a:r>
              <a:rPr lang="it-IT" sz="2000" dirty="0" smtClean="0"/>
              <a:t> </a:t>
            </a:r>
            <a:r>
              <a:rPr lang="it-IT" sz="2000" b="1" dirty="0" smtClean="0"/>
              <a:t>saldi migratori positivi</a:t>
            </a:r>
            <a:r>
              <a:rPr lang="it-IT" sz="2000" dirty="0" smtClean="0"/>
              <a:t>.</a:t>
            </a: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0000" marR="0" lvl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it-IT" sz="2000" b="1" dirty="0" smtClean="0"/>
              <a:t>LA COSTRUZIONE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SCENARI AIUTA A “QUANTIFICARE” TALI SALDI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Fattori di spinta e di attrazione</a:t>
            </a:r>
            <a:endParaRPr lang="it-IT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824624" y="1916832"/>
            <a:ext cx="2736304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Differenziali nei tassi di occupazione, ma anche politica migratoria, barriere linguistiche, catene migratorie, politiche d’integrazione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07504" y="3116890"/>
            <a:ext cx="1512168" cy="1323439"/>
          </a:xfrm>
          <a:prstGeom prst="rect">
            <a:avLst/>
          </a:prstGeom>
          <a:solidFill>
            <a:srgbClr val="B11F61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Migrazioni </a:t>
            </a:r>
          </a:p>
          <a:p>
            <a:pPr algn="ctr"/>
            <a:r>
              <a:rPr lang="it-IT" sz="2000" dirty="0" smtClean="0"/>
              <a:t>e </a:t>
            </a:r>
          </a:p>
          <a:p>
            <a:pPr algn="ctr"/>
            <a:r>
              <a:rPr lang="it-IT" sz="2000" dirty="0" smtClean="0"/>
              <a:t>Mobilità residenziale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547664" y="4613066"/>
            <a:ext cx="208823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Di breve raggio</a:t>
            </a:r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47664" y="908720"/>
            <a:ext cx="2088232" cy="400110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DISTANZA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824624" y="908720"/>
            <a:ext cx="2664296" cy="400110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F. SPINTA / ATTRAZIONE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660232" y="908721"/>
            <a:ext cx="2380696" cy="400110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IMPATTI + e -</a:t>
            </a:r>
            <a:endParaRPr lang="it-IT" sz="2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547664" y="2564904"/>
            <a:ext cx="208823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Di lungo raggio</a:t>
            </a:r>
            <a:endParaRPr lang="it-IT" sz="2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824624" y="4174048"/>
            <a:ext cx="2736304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Differenziali nei valori immobiliari, tipologie abitative, qualità ambientale e sociale, infrastrutture e trasporti</a:t>
            </a:r>
            <a:endParaRPr lang="it-IT" sz="20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691296" y="1922056"/>
            <a:ext cx="2273192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Impoverimento luoghi origine, ma anche “rimesse”, conflittualità nei luoghi di arrivo, ma anche </a:t>
            </a:r>
            <a:r>
              <a:rPr lang="it-IT" sz="2000" dirty="0" smtClean="0"/>
              <a:t>nuove risorse</a:t>
            </a:r>
            <a:endParaRPr lang="it-IT" sz="2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691296" y="4174048"/>
            <a:ext cx="2273192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Incremento del pendolarismo con impatti ambientali e sociali, ma anche </a:t>
            </a:r>
            <a:r>
              <a:rPr lang="it-IT" sz="2000" dirty="0" smtClean="0"/>
              <a:t>diffusione sviluppo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Il contesto nazionale</a:t>
            </a:r>
            <a:endParaRPr lang="it-IT" sz="3200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3568" y="908720"/>
          <a:ext cx="7848871" cy="5120640"/>
        </p:xfrm>
        <a:graphic>
          <a:graphicData uri="http://schemas.openxmlformats.org/drawingml/2006/table">
            <a:tbl>
              <a:tblPr/>
              <a:tblGrid>
                <a:gridCol w="1508866"/>
                <a:gridCol w="715212"/>
                <a:gridCol w="785348"/>
                <a:gridCol w="784426"/>
                <a:gridCol w="831491"/>
                <a:gridCol w="869328"/>
                <a:gridCol w="784426"/>
                <a:gridCol w="785348"/>
                <a:gridCol w="784426"/>
              </a:tblGrid>
              <a:tr h="161925">
                <a:tc gridSpan="9">
                  <a:txBody>
                    <a:bodyPr/>
                    <a:lstStyle/>
                    <a:p>
                      <a:r>
                        <a:rPr lang="it-IT" sz="1400" b="1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ITALIA.</a:t>
                      </a:r>
                      <a:r>
                        <a:rPr lang="it-IT" sz="1400" b="1" baseline="0" dirty="0" smtClean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 SALDO MIGRATORIO MEDIO ANNUO PER 1.000 ABITANTI. 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REGIONI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 pitchFamily="34" charset="0"/>
                          <a:ea typeface="Times New Roman"/>
                          <a:cs typeface="Calibri"/>
                        </a:rPr>
                        <a:t>ESTERO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 pitchFamily="34" charset="0"/>
                          <a:ea typeface="Times New Roman"/>
                          <a:cs typeface="Calibri"/>
                        </a:rPr>
                        <a:t>INTERNO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1925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1996-2000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2001-2005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2006-2010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Arial Narrow" pitchFamily="34" charset="0"/>
                          <a:ea typeface="Times New Roman"/>
                          <a:cs typeface="Calibri"/>
                        </a:rPr>
                        <a:t>2011-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Arial Narrow" pitchFamily="34" charset="0"/>
                          <a:ea typeface="Times New Roman"/>
                          <a:cs typeface="Calibri"/>
                        </a:rPr>
                        <a:t>2015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1996-2000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2001-2005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2006-2010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Arial Narrow" pitchFamily="34" charset="0"/>
                          <a:ea typeface="Times New Roman"/>
                          <a:cs typeface="Calibri"/>
                        </a:rPr>
                        <a:t>2011-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Arial Narrow" pitchFamily="34" charset="0"/>
                          <a:ea typeface="Times New Roman"/>
                          <a:cs typeface="Calibri"/>
                        </a:rPr>
                        <a:t>2015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Piemonte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2,7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5,7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7,8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Valle d'Aosta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4,0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5,8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2,0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-1,1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Lombardia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7,1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7,6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4,3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1,4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Trentino-Alto Adige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5,5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6,7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1,8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Veneto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6,9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7,8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1,9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1,3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Friuli-Venezia Giulia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5,2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6,4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2,7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2,6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Liguria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5,0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6,9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0,2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1,0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Emilia-Romagna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6,7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9,5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4,5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5,2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4,4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3,3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Toscana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3,4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6,0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8,3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4,5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2,6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2,3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1,7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>
                          <a:latin typeface="Arial Narrow" pitchFamily="34" charset="0"/>
                          <a:ea typeface="Times New Roman"/>
                          <a:cs typeface="Calibri"/>
                        </a:rPr>
                        <a:t>1,5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3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Umbria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7,3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9,3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3,0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2,1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Marche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6,5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7,7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3,3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1,6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Lazio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5,6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8,8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5,8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0,3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0,8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Abruzzo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4,0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6,0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0,6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0,6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-0,2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Molise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-0,8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-0,4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-0,7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-1,2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Campania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-4,3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-4,2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-3,8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-3,4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Puglia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-3,3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-2,7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-2,5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-2,3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Basilicata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-3,5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-3,1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-3,9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-2,8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Calabria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4,6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3,1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-4,6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-4,3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-3,6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-3,5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Sicilia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1,7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-3,4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-2,7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-1,9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-1,9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Sardegna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0,9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2,4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1,2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-1,8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latin typeface="Arial Narrow" pitchFamily="34" charset="0"/>
                          <a:ea typeface="Times New Roman"/>
                          <a:cs typeface="Calibri"/>
                        </a:rPr>
                        <a:t>-0,5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0,1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rial Narrow" pitchFamily="34" charset="0"/>
                          <a:ea typeface="Times New Roman"/>
                          <a:cs typeface="Calibri"/>
                        </a:rPr>
                        <a:t>-0,4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1F61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Il contesto regionale</a:t>
            </a:r>
            <a:endParaRPr lang="it-IT" sz="3200" i="1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0" y="1124744"/>
          <a:ext cx="658845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07504" y="764704"/>
            <a:ext cx="3384376" cy="400110"/>
          </a:xfrm>
          <a:prstGeom prst="rect">
            <a:avLst/>
          </a:prstGeom>
          <a:solidFill>
            <a:srgbClr val="B11F61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TOSCANA. SALDO CON ESTERO</a:t>
            </a:r>
            <a:endParaRPr lang="it-IT" sz="2000" dirty="0"/>
          </a:p>
        </p:txBody>
      </p:sp>
      <p:graphicFrame>
        <p:nvGraphicFramePr>
          <p:cNvPr id="7" name="Grafico 6"/>
          <p:cNvGraphicFramePr/>
          <p:nvPr/>
        </p:nvGraphicFramePr>
        <p:xfrm>
          <a:off x="2339752" y="3861048"/>
          <a:ext cx="6480160" cy="2574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4572000" y="3717032"/>
            <a:ext cx="4392488" cy="400110"/>
          </a:xfrm>
          <a:prstGeom prst="rect">
            <a:avLst/>
          </a:prstGeom>
          <a:solidFill>
            <a:srgbClr val="B11F61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TOSCANA. SALDO CON ALTRE REGIONI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L’evoluzione delle aree interne in Toscana</a:t>
            </a:r>
            <a:endParaRPr lang="it-IT" sz="3200" i="1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79512" y="836712"/>
          <a:ext cx="7920879" cy="2346960"/>
        </p:xfrm>
        <a:graphic>
          <a:graphicData uri="http://schemas.openxmlformats.org/drawingml/2006/table">
            <a:tbl>
              <a:tblPr/>
              <a:tblGrid>
                <a:gridCol w="1656182"/>
                <a:gridCol w="946105"/>
                <a:gridCol w="1039820"/>
                <a:gridCol w="1039820"/>
                <a:gridCol w="1039820"/>
                <a:gridCol w="776218"/>
                <a:gridCol w="776218"/>
                <a:gridCol w="646696"/>
              </a:tblGrid>
              <a:tr h="168275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="1" i="1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Toscana. SALDI MIGRATORI, naturale e totale PER TIPO </a:t>
                      </a:r>
                      <a:r>
                        <a:rPr lang="it-IT" sz="1400" b="1" i="1" kern="1200" cap="all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it-IT" sz="1400" b="1" i="1" kern="1200" cap="all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AREA. MEDIA ANNUA 2008-2016</a:t>
                      </a:r>
                      <a:endParaRPr lang="it-IT" sz="1400" b="1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75">
                <a:tc rowSpan="2">
                  <a:txBody>
                    <a:bodyPr/>
                    <a:lstStyle/>
                    <a:p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VALORI ASSOLUTI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Var. pop. </a:t>
                      </a:r>
                      <a:r>
                        <a:rPr lang="it-IT" sz="1400" i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Saldo </a:t>
                      </a:r>
                      <a:r>
                        <a:rPr lang="it-IT" sz="1400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migr</a:t>
                      </a: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. con estero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Saldo </a:t>
                      </a:r>
                      <a:r>
                        <a:rPr lang="it-IT" sz="1400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migr</a:t>
                      </a: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.  con altre regioni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Saldo </a:t>
                      </a:r>
                      <a:r>
                        <a:rPr lang="it-IT" sz="1400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migr</a:t>
                      </a: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.  con comuni toscani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Saldo migratorio totale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Saldo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Naturale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Variazione </a:t>
                      </a:r>
                      <a:r>
                        <a:rPr lang="it-IT" sz="14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popolaz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Poli Urbani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9.222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5.804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-1.068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13.958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-5.908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8.063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0,5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Cinture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3.313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2.110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1.176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6.599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-1.537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5.070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0,5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Interne Intermedie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2.493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1.239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316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4.047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-2.277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1.768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0,3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Interne Periferiche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1.048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438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-320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1.166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-1.846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-667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-0,2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Interne Ultraperiferiche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297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195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-103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389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-470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-80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-0,1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TOSCANA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16.373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9.786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26.160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-12.051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14.139</a:t>
                      </a:r>
                      <a:endParaRPr lang="it-IT" sz="140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0,4</a:t>
                      </a:r>
                      <a:endParaRPr lang="it-IT" sz="1400" dirty="0"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Grafico 3"/>
          <p:cNvGraphicFramePr/>
          <p:nvPr/>
        </p:nvGraphicFramePr>
        <p:xfrm>
          <a:off x="2483768" y="3861048"/>
          <a:ext cx="626469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843808" y="340983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 smtClean="0"/>
              <a:t>TOSCANA. SALDI MIGRATORI % TRA COMUNI TOSCANI PER TIPO </a:t>
            </a:r>
            <a:r>
              <a:rPr lang="it-IT" sz="1400" b="1" i="1" dirty="0" err="1" smtClean="0"/>
              <a:t>DI</a:t>
            </a:r>
            <a:r>
              <a:rPr lang="it-IT" sz="1400" b="1" i="1" dirty="0" smtClean="0"/>
              <a:t> AREA. TOTALE PERIODO 2008-2016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Gli scenari nazionali 1</a:t>
            </a:r>
            <a:endParaRPr lang="it-IT" sz="3200" i="1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0" y="1052736"/>
          <a:ext cx="550810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/>
          <p:cNvGraphicFramePr/>
          <p:nvPr/>
        </p:nvGraphicFramePr>
        <p:xfrm>
          <a:off x="251520" y="4149080"/>
          <a:ext cx="8608013" cy="228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23528" y="764704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cap="all" dirty="0" smtClean="0"/>
              <a:t>ITALIA. PROIEZIONE DELL’EVOLUZIONE DELLA POPOLAZIONE RESIDENTE PER TIPO </a:t>
            </a:r>
            <a:r>
              <a:rPr lang="it-IT" sz="1400" b="1" i="1" cap="all" dirty="0" err="1" smtClean="0"/>
              <a:t>DI</a:t>
            </a:r>
            <a:r>
              <a:rPr lang="it-IT" sz="1400" b="1" i="1" cap="all" dirty="0" smtClean="0"/>
              <a:t> TERRITORIO</a:t>
            </a:r>
            <a:endParaRPr lang="it-IT" sz="1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9512" y="3789040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cap="all" dirty="0" smtClean="0"/>
              <a:t>ITALIA. VAR % POPOLAZIONE PER TIPO </a:t>
            </a:r>
            <a:r>
              <a:rPr lang="it-IT" sz="1400" b="1" i="1" cap="all" dirty="0" err="1" smtClean="0"/>
              <a:t>DI</a:t>
            </a:r>
            <a:r>
              <a:rPr lang="it-IT" sz="1400" b="1" i="1" cap="all" dirty="0" smtClean="0"/>
              <a:t> AREA E PARTIZIONE TERRITORIALE. 2011- 2051</a:t>
            </a:r>
            <a:endParaRPr lang="it-IT" sz="1400" b="1" dirty="0" smtClean="0"/>
          </a:p>
        </p:txBody>
      </p:sp>
      <p:sp>
        <p:nvSpPr>
          <p:cNvPr id="8" name="CasellaDiTesto 7"/>
          <p:cNvSpPr txBox="1"/>
          <p:nvPr/>
        </p:nvSpPr>
        <p:spPr>
          <a:xfrm>
            <a:off x="5364088" y="1124744"/>
            <a:ext cx="3635896" cy="2246769"/>
          </a:xfrm>
          <a:prstGeom prst="rect">
            <a:avLst/>
          </a:prstGeom>
          <a:solidFill>
            <a:srgbClr val="B11F61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METODO </a:t>
            </a:r>
            <a:r>
              <a:rPr lang="it-IT" sz="1400" b="1" dirty="0" err="1" smtClean="0"/>
              <a:t>DI</a:t>
            </a:r>
            <a:r>
              <a:rPr lang="it-IT" sz="1400" b="1" dirty="0" smtClean="0"/>
              <a:t> STIMA: MATRICI </a:t>
            </a:r>
            <a:r>
              <a:rPr lang="it-IT" sz="1400" b="1" dirty="0" err="1" smtClean="0"/>
              <a:t>DI</a:t>
            </a:r>
            <a:r>
              <a:rPr lang="it-IT" sz="1400" b="1" dirty="0" smtClean="0"/>
              <a:t> </a:t>
            </a:r>
            <a:r>
              <a:rPr lang="it-IT" sz="1400" b="1" dirty="0" smtClean="0"/>
              <a:t>TRANSIZIONE</a:t>
            </a:r>
            <a:endParaRPr lang="it-IT" sz="1400" b="1" dirty="0" smtClean="0"/>
          </a:p>
          <a:p>
            <a:r>
              <a:rPr lang="it-IT" sz="1400" dirty="0" smtClean="0"/>
              <a:t>Ricostruzione di serie storiche di lungo periodo sull’andamento della popolazione residente a scala comunale a cadenza censuaria dal 1951 al 2011. La ricostruzione della dinamica passata consente di proiettare al futuro, fino al 2051, l’andamento demografico a scala locale, vincolandolo al totale regionale stimato da </a:t>
            </a:r>
            <a:r>
              <a:rPr lang="it-IT" sz="1400" dirty="0" smtClean="0"/>
              <a:t>Istat e applicando dei coefficienti di probabilità di passare da una categoria all’altra. 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Gli scenari nazionali 2</a:t>
            </a:r>
            <a:endParaRPr lang="it-IT" sz="3200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23528" y="1268760"/>
          <a:ext cx="8568949" cy="4457700"/>
        </p:xfrm>
        <a:graphic>
          <a:graphicData uri="http://schemas.openxmlformats.org/drawingml/2006/table">
            <a:tbl>
              <a:tblPr/>
              <a:tblGrid>
                <a:gridCol w="1334331"/>
                <a:gridCol w="556364"/>
                <a:gridCol w="556364"/>
                <a:gridCol w="556364"/>
                <a:gridCol w="556364"/>
                <a:gridCol w="556364"/>
                <a:gridCol w="556364"/>
                <a:gridCol w="557307"/>
                <a:gridCol w="556364"/>
                <a:gridCol w="556364"/>
                <a:gridCol w="556364"/>
                <a:gridCol w="556364"/>
                <a:gridCol w="556364"/>
                <a:gridCol w="557307"/>
              </a:tblGrid>
              <a:tr h="402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Var pop 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2011_ 2051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Zona </a:t>
                      </a:r>
                      <a:r>
                        <a:rPr lang="it-IT" sz="1300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altim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Macro regione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Grado Area Interna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Var pop 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1971_ 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Abitanti kmq 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% pop 65 e + 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% </a:t>
                      </a:r>
                      <a:r>
                        <a:rPr lang="it-IT" sz="1300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stran</a:t>
                      </a: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Addetti/ </a:t>
                      </a:r>
                      <a:r>
                        <a:rPr lang="it-IT" sz="1300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occup</a:t>
                      </a: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I. Spec. </a:t>
                      </a:r>
                      <a:r>
                        <a:rPr lang="it-IT" sz="1300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Manif</a:t>
                      </a: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I. Spec. </a:t>
                      </a:r>
                      <a:r>
                        <a:rPr lang="it-IT" sz="1300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Tur</a:t>
                      </a: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I. Spec. </a:t>
                      </a:r>
                      <a:r>
                        <a:rPr lang="it-IT" sz="1300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Agr</a:t>
                      </a:r>
                      <a:r>
                        <a:rPr lang="it-IT" sz="1300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Digital</a:t>
                      </a:r>
                      <a:r>
                        <a:rPr lang="it-IT" sz="1300" i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it-IT" sz="1300" i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Divide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Var pop 2011_2051</a:t>
                      </a:r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Zona altimetrica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-0,2821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300"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Macroregione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-0,2686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0,0107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Grado Area Interna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-0,3843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0,4266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0,3010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Var pop 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71_2011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0,8049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-0,3026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-0,1311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-0,3303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Abitanti kmq 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 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0,3516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-0,2835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-0,0435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-0,3265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0,2789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% pop 65 e + 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-0,6234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0,3144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-0,0025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0,3208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-0,6351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-0,2746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% stranieri 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 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0,2176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-0,1843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-0,4472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-0,2733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0,1736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0,0444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-0,1293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Addetti/ </a:t>
                      </a:r>
                      <a:r>
                        <a:rPr lang="it-IT" sz="1300" kern="12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occup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0,1935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-0,1503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-0,1127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-0,1522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0,1283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0,0907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-0,1797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0,2122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I. Spec. </a:t>
                      </a:r>
                      <a:r>
                        <a:rPr lang="it-IT" sz="1300" kern="12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Manif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0,2730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-0,2118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-0,3518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-0,2778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0,2163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0,0890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-0,2194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0,3179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0,4306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I. Spec. </a:t>
                      </a:r>
                      <a:r>
                        <a:rPr lang="it-IT" sz="1300" kern="12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Tur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-0,1221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0,3357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-0,0754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0,2321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-0,1410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-0,1205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0,1914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-0,0770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-0,0470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-0,3438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I. Spec. </a:t>
                      </a:r>
                      <a:r>
                        <a:rPr lang="it-IT" sz="1300" kern="12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Agr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2011</a:t>
                      </a: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-0,3689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0,0233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0,3802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0,3190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-0,3100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-0,2343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0,1623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-0,1734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-0,0108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-0,3637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-0,1235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300" kern="1200" dirty="0" smtClean="0">
                        <a:solidFill>
                          <a:srgbClr val="000000"/>
                        </a:solidFill>
                        <a:latin typeface="Arial Narrow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300" i="1" kern="120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Digital</a:t>
                      </a:r>
                      <a:r>
                        <a:rPr lang="it-IT" sz="1300" i="1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 Divide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-0,3760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0,2695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-0,0676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0,2429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-0,3226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-0,2262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0,4031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-0,1072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-0,1892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-0,1409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0,1286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0,1597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kern="120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23528" y="836712"/>
            <a:ext cx="8568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cap="all" dirty="0" smtClean="0"/>
              <a:t>ITALIA. MATRICE </a:t>
            </a:r>
            <a:r>
              <a:rPr lang="it-IT" sz="1400" b="1" i="1" cap="all" dirty="0" err="1" smtClean="0"/>
              <a:t>DI</a:t>
            </a:r>
            <a:r>
              <a:rPr lang="it-IT" sz="1400" b="1" i="1" cap="all" dirty="0" smtClean="0"/>
              <a:t> CORRELAZIONE TRA DINAMICA DEMOGRAFICA 2011-2051 E CARATTERISTICHE DELLE AREE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5733256"/>
            <a:ext cx="889248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>
                <a:latin typeface="Arial Narrow" pitchFamily="34" charset="0"/>
              </a:rPr>
              <a:t>Zona altimetrica ISTAT 1=Pianura; 2=Collina litoranea; 3=Collina interna; 4=Montagna litoranea; 5=Montagna interna.</a:t>
            </a:r>
          </a:p>
          <a:p>
            <a:r>
              <a:rPr lang="it-IT" sz="1300" dirty="0" smtClean="0">
                <a:latin typeface="Arial Narrow" pitchFamily="34" charset="0"/>
              </a:rPr>
              <a:t>Macroregione 1= Nord-Ovest; 2= Nord-Est; 3= Centro; 4= Sud; 5 = Isole</a:t>
            </a:r>
          </a:p>
          <a:p>
            <a:r>
              <a:rPr lang="it-IT" sz="1300" dirty="0" smtClean="0">
                <a:latin typeface="Arial Narrow" pitchFamily="34" charset="0"/>
              </a:rPr>
              <a:t>Grado aree interne 1= Polo; 2= Polo </a:t>
            </a:r>
            <a:r>
              <a:rPr lang="it-IT" sz="1300" dirty="0" err="1" smtClean="0">
                <a:latin typeface="Arial Narrow" pitchFamily="34" charset="0"/>
              </a:rPr>
              <a:t>interc</a:t>
            </a:r>
            <a:r>
              <a:rPr lang="it-IT" sz="1300" dirty="0" smtClean="0">
                <a:latin typeface="Arial Narrow" pitchFamily="34" charset="0"/>
              </a:rPr>
              <a:t>.; 3= Cintura; 4= Area interna intermedia; 5= Area interna periferica; 6= Area interna Ultra-perIferica</a:t>
            </a:r>
            <a:endParaRPr lang="it-IT" sz="13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-27384"/>
            <a:ext cx="8229600" cy="90872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i="1" dirty="0" smtClean="0"/>
              <a:t>Gli scenari regionali</a:t>
            </a:r>
            <a:endParaRPr lang="it-IT" sz="3200" i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79513" y="1052736"/>
          <a:ext cx="5688630" cy="2560320"/>
        </p:xfrm>
        <a:graphic>
          <a:graphicData uri="http://schemas.openxmlformats.org/drawingml/2006/table">
            <a:tbl>
              <a:tblPr/>
              <a:tblGrid>
                <a:gridCol w="2232247"/>
                <a:gridCol w="1008112"/>
                <a:gridCol w="1008112"/>
                <a:gridCol w="864096"/>
                <a:gridCol w="576063"/>
              </a:tblGrid>
              <a:tr h="208915">
                <a:tc>
                  <a:txBody>
                    <a:bodyPr/>
                    <a:lstStyle/>
                    <a:p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Popolazione 2017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Popolazione 2051 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Differenza in </a:t>
                      </a:r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val. </a:t>
                      </a:r>
                      <a:r>
                        <a:rPr lang="it-IT" sz="1400" b="1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ass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.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Var. %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POLO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1.564.577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1.467.973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-96.604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-6,2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POLO INTERCOMUNALE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118.069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99.064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-19.005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-16,1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CINTURA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967.024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868.970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-98.054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-10,1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INTERNA INTERMEDIA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720.758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600.449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-120.309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-16,7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  di cui fragile 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62.380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44.200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-18.180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-29,1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INTERNA PERIFERICA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294.690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230.228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-64.462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-21,9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  di cui fragile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73.262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53.658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-19.604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-26,8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INTERNA ULTRA-PERIFERICA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71.850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57.612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-14.238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-19,8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  di cui fragile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22.674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15.610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-7.064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-31,2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3.736.968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3.324.297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-412.671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-11,0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012160" y="1052736"/>
            <a:ext cx="2952328" cy="2462213"/>
          </a:xfrm>
          <a:prstGeom prst="rect">
            <a:avLst/>
          </a:prstGeom>
          <a:solidFill>
            <a:srgbClr val="B11F61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METODO </a:t>
            </a:r>
            <a:r>
              <a:rPr lang="it-IT" sz="1400" b="1" dirty="0" err="1" smtClean="0"/>
              <a:t>DI</a:t>
            </a:r>
            <a:r>
              <a:rPr lang="it-IT" sz="1400" b="1" dirty="0" smtClean="0"/>
              <a:t> </a:t>
            </a:r>
            <a:r>
              <a:rPr lang="it-IT" sz="1400" b="1" dirty="0" smtClean="0"/>
              <a:t>STIMA: </a:t>
            </a:r>
            <a:r>
              <a:rPr lang="it-IT" sz="1400" b="1" cap="all" dirty="0" smtClean="0"/>
              <a:t>parametri fissi </a:t>
            </a:r>
            <a:endParaRPr lang="it-IT" sz="1400" b="1" cap="all" dirty="0" smtClean="0"/>
          </a:p>
          <a:p>
            <a:r>
              <a:rPr lang="it-IT" sz="1400" dirty="0" smtClean="0"/>
              <a:t>Si tengono costanti i tassi di natalità e di immigrazione osservati al 2017 (rispettivamente 1,3% per la natalità e 0,33% per l’immigrazione dei maschi e 0,31% per quella delle femmine), si usano le aspettative di vita alla nascita stimate da Istat al 2050 (88,8 anni per le femmine e 84,8 per i maschi) e si proiettano al futuro i saldi </a:t>
            </a:r>
            <a:r>
              <a:rPr lang="it-IT" sz="1400" dirty="0" smtClean="0"/>
              <a:t>demografici. </a:t>
            </a:r>
            <a:endParaRPr lang="it-IT" sz="1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79512" y="744959"/>
            <a:ext cx="6768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 smtClean="0"/>
              <a:t>TOSCANA. DINAMICA DEMOGRAFICA 2017-2051 PER TIPO </a:t>
            </a:r>
            <a:r>
              <a:rPr lang="it-IT" sz="1400" b="1" i="1" dirty="0" err="1" smtClean="0"/>
              <a:t>DI</a:t>
            </a:r>
            <a:r>
              <a:rPr lang="it-IT" sz="1400" b="1" i="1" dirty="0" smtClean="0"/>
              <a:t> AREA. TOTALE  E STRANIERI</a:t>
            </a:r>
            <a:endParaRPr lang="it-IT" sz="1400" b="1" i="1" cap="all" dirty="0" smtClean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2699792" y="3789040"/>
          <a:ext cx="6336704" cy="2560320"/>
        </p:xfrm>
        <a:graphic>
          <a:graphicData uri="http://schemas.openxmlformats.org/drawingml/2006/table">
            <a:tbl>
              <a:tblPr/>
              <a:tblGrid>
                <a:gridCol w="2160240"/>
                <a:gridCol w="720080"/>
                <a:gridCol w="792088"/>
                <a:gridCol w="864096"/>
                <a:gridCol w="908424"/>
                <a:gridCol w="891776"/>
              </a:tblGrid>
              <a:tr h="90805">
                <a:tc>
                  <a:txBody>
                    <a:bodyPr/>
                    <a:lstStyle/>
                    <a:p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Stranieri 2017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Stranieri 2051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Differenza in val. </a:t>
                      </a:r>
                      <a:r>
                        <a:rPr lang="it-IT" sz="1400" b="1" dirty="0" err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ass</a:t>
                      </a: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.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% stranieri 2017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% Stranieri 2051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POLO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198.488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453.844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255.356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12,7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30,9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POLO INTERCOMUNALE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7.794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21.093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13.299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6,6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21,3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CINTURA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92.959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213.421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120.462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9,6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24,6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INTERNA INTERMEDIA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70.812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131.083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60.271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9,8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21,8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  di cui fragile 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5.464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7.970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2.506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8,8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18,0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INTERNA PERIFERICA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31.006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50.743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19.737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10,5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22,0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  di cui fragile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7.066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11.603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4.537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9,6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21,6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INTERNA ULTRA-PERIFERICA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7.404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14.020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6.616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10,3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24,3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   di cui fragile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2.378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3.049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671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10,5</a:t>
                      </a:r>
                      <a:endParaRPr lang="it-IT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i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19,5</a:t>
                      </a:r>
                      <a:endParaRPr lang="it-IT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TOSCANA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408.463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884.205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475.742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10,9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latin typeface="Arial Narrow"/>
                          <a:ea typeface="Times New Roman"/>
                          <a:cs typeface="Calibri"/>
                        </a:rPr>
                        <a:t>26,6</a:t>
                      </a:r>
                      <a:endParaRPr lang="it-IT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Grafico 7"/>
          <p:cNvGraphicFramePr/>
          <p:nvPr/>
        </p:nvGraphicFramePr>
        <p:xfrm>
          <a:off x="179512" y="3789040"/>
          <a:ext cx="222041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nalismo settembre 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Regionalismo settembre 2018</Template>
  <TotalTime>839</TotalTime>
  <Words>2000</Words>
  <Application>Microsoft Office PowerPoint</Application>
  <PresentationFormat>Presentazione su schermo (4:3)</PresentationFormat>
  <Paragraphs>636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Regionalismo settembre 2018</vt:lpstr>
      <vt:lpstr> LA COSTRUZIONE DI SCENARI DEMOGRAFICI DI LUNGO PERIODO PER LE AREE INTERNE  Sabrina Iommi,  Maria Luisa Maitino,                          Donatella Marinari, Stefano Rosignoli    </vt:lpstr>
      <vt:lpstr>Perché gli scenari demografici?</vt:lpstr>
      <vt:lpstr>Fattori di spinta e di attrazione</vt:lpstr>
      <vt:lpstr>Il contesto nazionale</vt:lpstr>
      <vt:lpstr>Il contesto regionale</vt:lpstr>
      <vt:lpstr>L’evoluzione delle aree interne in Toscana</vt:lpstr>
      <vt:lpstr>Gli scenari nazionali 1</vt:lpstr>
      <vt:lpstr>Gli scenari nazionali 2</vt:lpstr>
      <vt:lpstr>Gli scenari regionali</vt:lpstr>
      <vt:lpstr>Toscana. Scenari a confronto e conclusioni</vt:lpstr>
      <vt:lpstr>Esempi di policy di livello locale</vt:lpstr>
      <vt:lpstr> LA COSTRUZIONE DI SCENARI DEMOGRAFICI DI LUNGO PERIODO PER LE AREE INTERNE  Sabrina Iommi,  Maria Luisa Maitino,                         Donatella Marinari, Stefano Rosignoli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Congiuntura finanza pubblica</dc:title>
  <dc:creator>lattarulo</dc:creator>
  <cp:lastModifiedBy>sabrina.iommi</cp:lastModifiedBy>
  <cp:revision>169</cp:revision>
  <dcterms:created xsi:type="dcterms:W3CDTF">2018-09-07T14:59:23Z</dcterms:created>
  <dcterms:modified xsi:type="dcterms:W3CDTF">2019-09-13T09:11:26Z</dcterms:modified>
</cp:coreProperties>
</file>