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4" r:id="rId2"/>
    <p:sldId id="257" r:id="rId3"/>
    <p:sldId id="300" r:id="rId4"/>
    <p:sldId id="302" r:id="rId5"/>
    <p:sldId id="305" r:id="rId6"/>
    <p:sldId id="306" r:id="rId7"/>
    <p:sldId id="303" r:id="rId8"/>
    <p:sldId id="308" r:id="rId9"/>
    <p:sldId id="307" r:id="rId10"/>
    <p:sldId id="309" r:id="rId11"/>
    <p:sldId id="310" r:id="rId12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1F61"/>
    <a:srgbClr val="A31D5B"/>
    <a:srgbClr val="A9175B"/>
    <a:srgbClr val="FBFBFE"/>
    <a:srgbClr val="F4F6F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200" baseline="0">
                <a:latin typeface="Arial Narrow" pitchFamily="34" charset="0"/>
              </a:defRPr>
            </a:pPr>
            <a:r>
              <a:rPr lang="en-US" sz="1400" baseline="0" dirty="0" smtClean="0">
                <a:latin typeface="Arial Narrow" pitchFamily="34" charset="0"/>
              </a:rPr>
              <a:t>INDICI DI SPECIALIZZAZIONE PER SOTTO-SETTORE. 2017</a:t>
            </a:r>
            <a:endParaRPr lang="en-US" sz="1400" baseline="0" dirty="0">
              <a:latin typeface="Arial Narrow" pitchFamily="34" charset="0"/>
            </a:endParaRPr>
          </a:p>
        </c:rich>
      </c:tx>
      <c:layout>
        <c:manualLayout>
          <c:xMode val="edge"/>
          <c:yMode val="edge"/>
          <c:x val="0.26373988106782881"/>
          <c:y val="5.0129732062502957E-2"/>
        </c:manualLayout>
      </c:layout>
    </c:title>
    <c:plotArea>
      <c:layout>
        <c:manualLayout>
          <c:layoutTarget val="inner"/>
          <c:xMode val="edge"/>
          <c:yMode val="edge"/>
          <c:x val="4.583871566059515E-2"/>
          <c:y val="0.15433674811980619"/>
          <c:w val="0.94579710069879286"/>
          <c:h val="0.6151220744498892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ITALIA</c:v>
                </c:pt>
              </c:strCache>
            </c:strRef>
          </c:tx>
          <c:spPr>
            <a:solidFill>
              <a:srgbClr val="B11F61"/>
            </a:solidFill>
            <a:ln w="12700">
              <a:solidFill>
                <a:srgbClr val="A9175B"/>
              </a:solidFill>
            </a:ln>
          </c:spP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0.93619512232880508</c:v>
                </c:pt>
                <c:pt idx="1">
                  <c:v>0.66864184349837752</c:v>
                </c:pt>
                <c:pt idx="2">
                  <c:v>0.6148570458664615</c:v>
                </c:pt>
                <c:pt idx="3">
                  <c:v>0.79416266092761256</c:v>
                </c:pt>
                <c:pt idx="4">
                  <c:v>1.5463419299308243</c:v>
                </c:pt>
                <c:pt idx="5">
                  <c:v>2.014270909025933</c:v>
                </c:pt>
                <c:pt idx="6">
                  <c:v>1.0622391418935315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FRANCIA</c:v>
                </c:pt>
              </c:strCache>
            </c:strRef>
          </c:tx>
          <c:spPr>
            <a:solidFill>
              <a:srgbClr val="F79646">
                <a:lumMod val="75000"/>
                <a:alpha val="20000"/>
              </a:srgbClr>
            </a:solidFill>
            <a:ln w="12700">
              <a:solidFill>
                <a:schemeClr val="accent6">
                  <a:lumMod val="75000"/>
                </a:schemeClr>
              </a:solidFill>
            </a:ln>
          </c:spP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1.1934471648570024</c:v>
                </c:pt>
                <c:pt idx="1">
                  <c:v>1.7382090976938753</c:v>
                </c:pt>
                <c:pt idx="2">
                  <c:v>0.83514713618367298</c:v>
                </c:pt>
                <c:pt idx="3">
                  <c:v>1.1481132482663539</c:v>
                </c:pt>
                <c:pt idx="4">
                  <c:v>0.71836155647631073</c:v>
                </c:pt>
                <c:pt idx="5">
                  <c:v>0.5456871149143897</c:v>
                </c:pt>
                <c:pt idx="6">
                  <c:v>0.98900182799095171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GERMANIA</c:v>
                </c:pt>
              </c:strCache>
            </c:strRef>
          </c:tx>
          <c:spPr>
            <a:solidFill>
              <a:srgbClr val="92D050">
                <a:alpha val="20000"/>
              </a:srgbClr>
            </a:solidFill>
            <a:ln w="12700">
              <a:solidFill>
                <a:srgbClr val="92D050"/>
              </a:solidFill>
            </a:ln>
          </c:spP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0.52590290083478053</c:v>
                </c:pt>
                <c:pt idx="1">
                  <c:v>0.97572514243801001</c:v>
                </c:pt>
                <c:pt idx="2">
                  <c:v>0.77489785596921412</c:v>
                </c:pt>
                <c:pt idx="3">
                  <c:v>1.5420068859053446</c:v>
                </c:pt>
                <c:pt idx="4">
                  <c:v>1.1104666220766579</c:v>
                </c:pt>
                <c:pt idx="5">
                  <c:v>0.8877715214226316</c:v>
                </c:pt>
                <c:pt idx="6">
                  <c:v>1.0488842124634374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REGNO UNITO</c:v>
                </c:pt>
              </c:strCache>
            </c:strRef>
          </c:tx>
          <c:spPr>
            <a:solidFill>
              <a:srgbClr val="7030A0">
                <a:alpha val="20000"/>
              </a:srgbClr>
            </a:solidFill>
            <a:ln w="12700">
              <a:solidFill>
                <a:schemeClr val="accent4">
                  <a:lumMod val="75000"/>
                </a:schemeClr>
              </a:solidFill>
            </a:ln>
          </c:spP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1.1496189455421737</c:v>
                </c:pt>
                <c:pt idx="1">
                  <c:v>1.0257725048595758</c:v>
                </c:pt>
                <c:pt idx="2">
                  <c:v>1.8614395771505976</c:v>
                </c:pt>
                <c:pt idx="3">
                  <c:v>1.747685469012342</c:v>
                </c:pt>
                <c:pt idx="4">
                  <c:v>0.64002125562544854</c:v>
                </c:pt>
                <c:pt idx="5">
                  <c:v>1.113263474614772</c:v>
                </c:pt>
                <c:pt idx="6">
                  <c:v>0.79467410415283868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SPAGNA</c:v>
                </c:pt>
              </c:strCache>
            </c:strRef>
          </c:tx>
          <c:spPr>
            <a:solidFill>
              <a:srgbClr val="4BACC6">
                <a:lumMod val="60000"/>
                <a:lumOff val="40000"/>
                <a:alpha val="20000"/>
              </a:srgbClr>
            </a:solidFill>
            <a:ln w="12700">
              <a:solidFill>
                <a:srgbClr val="00B0F0"/>
              </a:solidFill>
            </a:ln>
          </c:spP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1.4839568185840111</c:v>
                </c:pt>
                <c:pt idx="1">
                  <c:v>0.79027832079422067</c:v>
                </c:pt>
                <c:pt idx="2">
                  <c:v>1.7385357793711282</c:v>
                </c:pt>
                <c:pt idx="3">
                  <c:v>0.48723071582120281</c:v>
                </c:pt>
                <c:pt idx="4">
                  <c:v>1.0274406084901928</c:v>
                </c:pt>
                <c:pt idx="5">
                  <c:v>1.30411628719512</c:v>
                </c:pt>
                <c:pt idx="6">
                  <c:v>0.97393308528297373</c:v>
                </c:pt>
              </c:numCache>
            </c:numRef>
          </c:val>
        </c:ser>
        <c:axId val="167042432"/>
        <c:axId val="138892416"/>
      </c:barChart>
      <c:lineChart>
        <c:grouping val="stacked"/>
        <c:ser>
          <c:idx val="5"/>
          <c:order val="5"/>
          <c:tx>
            <c:strRef>
              <c:f>Foglio1!$G$1</c:f>
              <c:strCache>
                <c:ptCount val="1"/>
                <c:pt idx="0">
                  <c:v>Spec.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Foglio1!$A$2:$A$8</c:f>
              <c:strCache>
                <c:ptCount val="7"/>
                <c:pt idx="0">
                  <c:v>Biblioteche, archivi e musei</c:v>
                </c:pt>
                <c:pt idx="1">
                  <c:v>Spettacolo e intrattenimento</c:v>
                </c:pt>
                <c:pt idx="2">
                  <c:v>TV, Film, video, audio e editoria musicale</c:v>
                </c:pt>
                <c:pt idx="3">
                  <c:v>Editoria e giornali</c:v>
                </c:pt>
                <c:pt idx="4">
                  <c:v>Stampa, riproduzione e altre manifatture</c:v>
                </c:pt>
                <c:pt idx="5">
                  <c:v>Altre attività professionali</c:v>
                </c:pt>
                <c:pt idx="6">
                  <c:v>Attività in settori non culturali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marker val="1"/>
        <c:axId val="167042432"/>
        <c:axId val="138892416"/>
      </c:lineChart>
      <c:catAx>
        <c:axId val="1670424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 baseline="0">
                <a:latin typeface="Arial Narrow" pitchFamily="34" charset="0"/>
              </a:defRPr>
            </a:pPr>
            <a:endParaRPr lang="it-IT"/>
          </a:p>
        </c:txPr>
        <c:crossAx val="138892416"/>
        <c:crosses val="autoZero"/>
        <c:auto val="1"/>
        <c:lblAlgn val="ctr"/>
        <c:lblOffset val="100"/>
      </c:catAx>
      <c:valAx>
        <c:axId val="138892416"/>
        <c:scaling>
          <c:orientation val="minMax"/>
        </c:scaling>
        <c:axPos val="l"/>
        <c:majorGridlines/>
        <c:numFmt formatCode="#,##0.0" sourceLinked="0"/>
        <c:tickLblPos val="nextTo"/>
        <c:txPr>
          <a:bodyPr/>
          <a:lstStyle/>
          <a:p>
            <a:pPr>
              <a:defRPr sz="1200" baseline="0">
                <a:latin typeface="Arial Narrow" pitchFamily="34" charset="0"/>
              </a:defRPr>
            </a:pPr>
            <a:endParaRPr lang="it-IT"/>
          </a:p>
        </c:txPr>
        <c:crossAx val="167042432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20631920527348818"/>
          <c:y val="0.16915579777528025"/>
          <c:w val="0.7246775821205057"/>
          <c:h val="9.3034401364160413E-2"/>
        </c:manualLayout>
      </c:layout>
      <c:txPr>
        <a:bodyPr/>
        <a:lstStyle/>
        <a:p>
          <a:pPr>
            <a:defRPr sz="1200" baseline="0">
              <a:latin typeface="Arial Narrow" pitchFamily="34" charset="0"/>
            </a:defRPr>
          </a:pPr>
          <a:endParaRPr lang="it-IT"/>
        </a:p>
      </c:txPr>
    </c:legend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 baseline="0"/>
            </a:pPr>
            <a:r>
              <a:rPr lang="en-US" sz="1400" baseline="0" dirty="0" smtClean="0"/>
              <a:t>INC.% OCCUPAZIONE CULTURALE. ISTAT IFL. 2016</a:t>
            </a:r>
            <a:endParaRPr lang="en-US" sz="1400" baseline="0" dirty="0"/>
          </a:p>
        </c:rich>
      </c:tx>
      <c:layout>
        <c:manualLayout>
          <c:xMode val="edge"/>
          <c:yMode val="edge"/>
          <c:x val="0.18027542394279431"/>
          <c:y val="0"/>
        </c:manualLayout>
      </c:layout>
    </c:title>
    <c:plotArea>
      <c:layout>
        <c:manualLayout>
          <c:layoutTarget val="inner"/>
          <c:xMode val="edge"/>
          <c:yMode val="edge"/>
          <c:x val="0.24209450865612644"/>
          <c:y val="0.14794094415688983"/>
          <c:w val="0.72835824755103862"/>
          <c:h val="0.83051540696391424"/>
        </c:manualLayout>
      </c:layout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70C0"/>
            </a:solidFill>
          </c:spPr>
          <c:dPt>
            <c:idx val="6"/>
            <c:spPr>
              <a:solidFill>
                <a:srgbClr val="A31D5B"/>
              </a:solidFill>
            </c:spPr>
          </c:dPt>
          <c:dLbls>
            <c:dLbl>
              <c:idx val="6"/>
              <c:layout>
                <c:manualLayout>
                  <c:x val="1.0175151478895507E-2"/>
                  <c:y val="1.9023761438987782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614mila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it-IT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Foglio1!$A$2:$A$22</c:f>
              <c:strCache>
                <c:ptCount val="21"/>
                <c:pt idx="0">
                  <c:v>Lazio</c:v>
                </c:pt>
                <c:pt idx="1">
                  <c:v>Toscana</c:v>
                </c:pt>
                <c:pt idx="2">
                  <c:v>Lombardia</c:v>
                </c:pt>
                <c:pt idx="3">
                  <c:v>Piemonte</c:v>
                </c:pt>
                <c:pt idx="4">
                  <c:v>E.-Romagna</c:v>
                </c:pt>
                <c:pt idx="5">
                  <c:v>Liguria</c:v>
                </c:pt>
                <c:pt idx="6">
                  <c:v>ITALIA</c:v>
                </c:pt>
                <c:pt idx="7">
                  <c:v>Trentino- A.A.</c:v>
                </c:pt>
                <c:pt idx="8">
                  <c:v>Umbria</c:v>
                </c:pt>
                <c:pt idx="9">
                  <c:v>Marche</c:v>
                </c:pt>
                <c:pt idx="10">
                  <c:v>V.d'Aosta</c:v>
                </c:pt>
                <c:pt idx="11">
                  <c:v>Friuli VG</c:v>
                </c:pt>
                <c:pt idx="12">
                  <c:v>Abruzzo</c:v>
                </c:pt>
                <c:pt idx="13">
                  <c:v>Veneto</c:v>
                </c:pt>
                <c:pt idx="14">
                  <c:v>Basilicata</c:v>
                </c:pt>
                <c:pt idx="15">
                  <c:v>Sardegna</c:v>
                </c:pt>
                <c:pt idx="16">
                  <c:v>Molise</c:v>
                </c:pt>
                <c:pt idx="17">
                  <c:v>Calabria</c:v>
                </c:pt>
                <c:pt idx="18">
                  <c:v>Puglia</c:v>
                </c:pt>
                <c:pt idx="19">
                  <c:v>Campania</c:v>
                </c:pt>
                <c:pt idx="20">
                  <c:v>Sicilia</c:v>
                </c:pt>
              </c:strCache>
            </c:strRef>
          </c:cat>
          <c:val>
            <c:numRef>
              <c:f>Foglio1!$B$2:$B$22</c:f>
              <c:numCache>
                <c:formatCode>0.0</c:formatCode>
                <c:ptCount val="21"/>
                <c:pt idx="0">
                  <c:v>3.6</c:v>
                </c:pt>
                <c:pt idx="1">
                  <c:v>3.4</c:v>
                </c:pt>
                <c:pt idx="2">
                  <c:v>3.3</c:v>
                </c:pt>
                <c:pt idx="3">
                  <c:v>2.9</c:v>
                </c:pt>
                <c:pt idx="4">
                  <c:v>2.8</c:v>
                </c:pt>
                <c:pt idx="5">
                  <c:v>2.8</c:v>
                </c:pt>
                <c:pt idx="6">
                  <c:v>2.6887375313090489</c:v>
                </c:pt>
                <c:pt idx="7">
                  <c:v>2.6</c:v>
                </c:pt>
                <c:pt idx="8">
                  <c:v>2.6</c:v>
                </c:pt>
                <c:pt idx="9">
                  <c:v>2.4</c:v>
                </c:pt>
                <c:pt idx="10">
                  <c:v>2.4</c:v>
                </c:pt>
                <c:pt idx="11">
                  <c:v>2.2999999999999998</c:v>
                </c:pt>
                <c:pt idx="12" formatCode="General">
                  <c:v>2.1</c:v>
                </c:pt>
                <c:pt idx="13" formatCode="General">
                  <c:v>2.1</c:v>
                </c:pt>
                <c:pt idx="14">
                  <c:v>2</c:v>
                </c:pt>
                <c:pt idx="15">
                  <c:v>2</c:v>
                </c:pt>
                <c:pt idx="16" formatCode="General">
                  <c:v>1.9000000000000001</c:v>
                </c:pt>
                <c:pt idx="17" formatCode="General">
                  <c:v>1.9000000000000001</c:v>
                </c:pt>
                <c:pt idx="18" formatCode="General">
                  <c:v>1.9000000000000001</c:v>
                </c:pt>
                <c:pt idx="19">
                  <c:v>1.9000000000000001</c:v>
                </c:pt>
                <c:pt idx="20">
                  <c:v>1.7</c:v>
                </c:pt>
              </c:numCache>
            </c:numRef>
          </c:val>
        </c:ser>
        <c:axId val="168244352"/>
        <c:axId val="168245888"/>
      </c:barChart>
      <c:catAx>
        <c:axId val="168244352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sz="1400" baseline="0"/>
            </a:pPr>
            <a:endParaRPr lang="it-IT"/>
          </a:p>
        </c:txPr>
        <c:crossAx val="168245888"/>
        <c:crosses val="autoZero"/>
        <c:auto val="1"/>
        <c:lblAlgn val="ctr"/>
        <c:lblOffset val="100"/>
      </c:catAx>
      <c:valAx>
        <c:axId val="168245888"/>
        <c:scaling>
          <c:orientation val="minMax"/>
        </c:scaling>
        <c:axPos val="t"/>
        <c:majorGridlines/>
        <c:numFmt formatCode="0" sourceLinked="0"/>
        <c:tickLblPos val="nextTo"/>
        <c:crossAx val="168244352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200" baseline="0">
          <a:latin typeface="Arial Narrow" pitchFamily="34" charset="0"/>
        </a:defRPr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 baseline="0"/>
            </a:pPr>
            <a:r>
              <a:rPr lang="en-US" sz="1400" baseline="0" dirty="0" smtClean="0"/>
              <a:t>INC.% OCCUPAZIONE CULTURALE CORE E DRIVEN. SYMBOLA 2018</a:t>
            </a:r>
            <a:endParaRPr lang="en-US" sz="1400" baseline="0" dirty="0"/>
          </a:p>
        </c:rich>
      </c:tx>
      <c:layout>
        <c:manualLayout>
          <c:xMode val="edge"/>
          <c:yMode val="edge"/>
          <c:x val="0.18939801707856221"/>
          <c:y val="1.1757952820057031E-2"/>
        </c:manualLayout>
      </c:layout>
    </c:title>
    <c:plotArea>
      <c:layout>
        <c:manualLayout>
          <c:layoutTarget val="inner"/>
          <c:xMode val="edge"/>
          <c:yMode val="edge"/>
          <c:x val="0.27554385719594382"/>
          <c:y val="0.14794094415688994"/>
          <c:w val="0.69490889901122099"/>
          <c:h val="0.83051540696391424"/>
        </c:manualLayout>
      </c:layout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% core</c:v>
                </c:pt>
              </c:strCache>
            </c:strRef>
          </c:tx>
          <c:spPr>
            <a:solidFill>
              <a:srgbClr val="0070C0"/>
            </a:solidFill>
          </c:spPr>
          <c:dPt>
            <c:idx val="10"/>
            <c:spPr>
              <a:solidFill>
                <a:srgbClr val="B11F61"/>
              </a:solidFill>
            </c:spPr>
          </c:dPt>
          <c:dLbls>
            <c:dLbl>
              <c:idx val="10"/>
              <c:layout>
                <c:manualLayout>
                  <c:x val="9.1225496017683962E-3"/>
                  <c:y val="2.82190867681368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CORE</a:t>
                    </a:r>
                    <a:r>
                      <a:rPr lang="en-US" baseline="0" dirty="0" smtClean="0"/>
                      <a:t> 947mila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Foglio1!$A$2:$A$22</c:f>
              <c:strCache>
                <c:ptCount val="21"/>
                <c:pt idx="0">
                  <c:v>Lazio</c:v>
                </c:pt>
                <c:pt idx="1">
                  <c:v>Lombardia</c:v>
                </c:pt>
                <c:pt idx="2">
                  <c:v>V. d'Aosta</c:v>
                </c:pt>
                <c:pt idx="3">
                  <c:v>Piemonte</c:v>
                </c:pt>
                <c:pt idx="4">
                  <c:v>Marche</c:v>
                </c:pt>
                <c:pt idx="5">
                  <c:v>E.-Romagna</c:v>
                </c:pt>
                <c:pt idx="6">
                  <c:v>Friuli VG</c:v>
                </c:pt>
                <c:pt idx="7">
                  <c:v>Toscana</c:v>
                </c:pt>
                <c:pt idx="8">
                  <c:v>Trentino-A.A.</c:v>
                </c:pt>
                <c:pt idx="9">
                  <c:v>Veneto</c:v>
                </c:pt>
                <c:pt idx="10">
                  <c:v>ITALIA</c:v>
                </c:pt>
                <c:pt idx="11">
                  <c:v>Umbria</c:v>
                </c:pt>
                <c:pt idx="12">
                  <c:v>Liguria</c:v>
                </c:pt>
                <c:pt idx="13">
                  <c:v>Molise</c:v>
                </c:pt>
                <c:pt idx="14">
                  <c:v>Abruzzo</c:v>
                </c:pt>
                <c:pt idx="15">
                  <c:v>Campania</c:v>
                </c:pt>
                <c:pt idx="16">
                  <c:v>Puglia</c:v>
                </c:pt>
                <c:pt idx="17">
                  <c:v>Sicilia</c:v>
                </c:pt>
                <c:pt idx="18">
                  <c:v>Sardegna</c:v>
                </c:pt>
                <c:pt idx="19">
                  <c:v>Basilicata</c:v>
                </c:pt>
                <c:pt idx="20">
                  <c:v>Calabria</c:v>
                </c:pt>
              </c:strCache>
            </c:strRef>
          </c:cat>
          <c:val>
            <c:numRef>
              <c:f>Foglio1!$B$2:$B$22</c:f>
              <c:numCache>
                <c:formatCode>#,##0.0</c:formatCode>
                <c:ptCount val="21"/>
                <c:pt idx="0">
                  <c:v>5.3000000000000007</c:v>
                </c:pt>
                <c:pt idx="1">
                  <c:v>5</c:v>
                </c:pt>
                <c:pt idx="2">
                  <c:v>5</c:v>
                </c:pt>
                <c:pt idx="3">
                  <c:v>4.4000000000000004</c:v>
                </c:pt>
                <c:pt idx="4">
                  <c:v>4</c:v>
                </c:pt>
                <c:pt idx="5">
                  <c:v>3.6000000000000005</c:v>
                </c:pt>
                <c:pt idx="6">
                  <c:v>3.5000000000000004</c:v>
                </c:pt>
                <c:pt idx="7">
                  <c:v>3.5000000000000004</c:v>
                </c:pt>
                <c:pt idx="8">
                  <c:v>3.9</c:v>
                </c:pt>
                <c:pt idx="9">
                  <c:v>3.5000000000000004</c:v>
                </c:pt>
                <c:pt idx="10">
                  <c:v>3.8</c:v>
                </c:pt>
                <c:pt idx="11">
                  <c:v>3.4000000000000004</c:v>
                </c:pt>
                <c:pt idx="12">
                  <c:v>2.8000000000000003</c:v>
                </c:pt>
                <c:pt idx="13">
                  <c:v>2.5</c:v>
                </c:pt>
                <c:pt idx="14">
                  <c:v>2.4</c:v>
                </c:pt>
                <c:pt idx="15">
                  <c:v>2.5</c:v>
                </c:pt>
                <c:pt idx="16">
                  <c:v>2.5</c:v>
                </c:pt>
                <c:pt idx="17">
                  <c:v>2.5</c:v>
                </c:pt>
                <c:pt idx="18">
                  <c:v>2.4</c:v>
                </c:pt>
                <c:pt idx="19">
                  <c:v>2.1999999999999997</c:v>
                </c:pt>
                <c:pt idx="20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% driven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10"/>
              <c:layout>
                <c:manualLayout>
                  <c:x val="0.15812419309731879"/>
                  <c:y val="-3.99768544235825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DRIVEN 573mila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Foglio1!$A$2:$A$22</c:f>
              <c:strCache>
                <c:ptCount val="21"/>
                <c:pt idx="0">
                  <c:v>Lazio</c:v>
                </c:pt>
                <c:pt idx="1">
                  <c:v>Lombardia</c:v>
                </c:pt>
                <c:pt idx="2">
                  <c:v>V. d'Aosta</c:v>
                </c:pt>
                <c:pt idx="3">
                  <c:v>Piemonte</c:v>
                </c:pt>
                <c:pt idx="4">
                  <c:v>Marche</c:v>
                </c:pt>
                <c:pt idx="5">
                  <c:v>E.-Romagna</c:v>
                </c:pt>
                <c:pt idx="6">
                  <c:v>Friuli VG</c:v>
                </c:pt>
                <c:pt idx="7">
                  <c:v>Toscana</c:v>
                </c:pt>
                <c:pt idx="8">
                  <c:v>Trentino-A.A.</c:v>
                </c:pt>
                <c:pt idx="9">
                  <c:v>Veneto</c:v>
                </c:pt>
                <c:pt idx="10">
                  <c:v>ITALIA</c:v>
                </c:pt>
                <c:pt idx="11">
                  <c:v>Umbria</c:v>
                </c:pt>
                <c:pt idx="12">
                  <c:v>Liguria</c:v>
                </c:pt>
                <c:pt idx="13">
                  <c:v>Molise</c:v>
                </c:pt>
                <c:pt idx="14">
                  <c:v>Abruzzo</c:v>
                </c:pt>
                <c:pt idx="15">
                  <c:v>Campania</c:v>
                </c:pt>
                <c:pt idx="16">
                  <c:v>Puglia</c:v>
                </c:pt>
                <c:pt idx="17">
                  <c:v>Sicilia</c:v>
                </c:pt>
                <c:pt idx="18">
                  <c:v>Sardegna</c:v>
                </c:pt>
                <c:pt idx="19">
                  <c:v>Basilicata</c:v>
                </c:pt>
                <c:pt idx="20">
                  <c:v>Calabria</c:v>
                </c:pt>
              </c:strCache>
            </c:strRef>
          </c:cat>
          <c:val>
            <c:numRef>
              <c:f>Foglio1!$C$2:$C$22</c:f>
              <c:numCache>
                <c:formatCode>#,##0.0</c:formatCode>
                <c:ptCount val="21"/>
                <c:pt idx="0">
                  <c:v>2.4</c:v>
                </c:pt>
                <c:pt idx="1">
                  <c:v>2.4</c:v>
                </c:pt>
                <c:pt idx="2">
                  <c:v>2.2000000000000002</c:v>
                </c:pt>
                <c:pt idx="3">
                  <c:v>2.4</c:v>
                </c:pt>
                <c:pt idx="4">
                  <c:v>2.5</c:v>
                </c:pt>
                <c:pt idx="5">
                  <c:v>2.7</c:v>
                </c:pt>
                <c:pt idx="6">
                  <c:v>2.7</c:v>
                </c:pt>
                <c:pt idx="7">
                  <c:v>2.7</c:v>
                </c:pt>
                <c:pt idx="8">
                  <c:v>2.2000000000000002</c:v>
                </c:pt>
                <c:pt idx="9">
                  <c:v>2.6</c:v>
                </c:pt>
                <c:pt idx="10">
                  <c:v>2.2999999999999998</c:v>
                </c:pt>
                <c:pt idx="11">
                  <c:v>2.2999999999999998</c:v>
                </c:pt>
                <c:pt idx="12">
                  <c:v>1.8000000000000003</c:v>
                </c:pt>
                <c:pt idx="13">
                  <c:v>2.1</c:v>
                </c:pt>
                <c:pt idx="14">
                  <c:v>2.1</c:v>
                </c:pt>
                <c:pt idx="15">
                  <c:v>1.8000000000000003</c:v>
                </c:pt>
                <c:pt idx="16">
                  <c:v>1.8000000000000003</c:v>
                </c:pt>
                <c:pt idx="17">
                  <c:v>1.8000000000000003</c:v>
                </c:pt>
                <c:pt idx="18">
                  <c:v>1.9000000000000001</c:v>
                </c:pt>
                <c:pt idx="19">
                  <c:v>1.9000000000000001</c:v>
                </c:pt>
                <c:pt idx="20">
                  <c:v>1.5000000000000002</c:v>
                </c:pt>
              </c:numCache>
            </c:numRef>
          </c:val>
        </c:ser>
        <c:axId val="168002304"/>
        <c:axId val="168003840"/>
      </c:barChart>
      <c:catAx>
        <c:axId val="168002304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sz="1400" baseline="0"/>
            </a:pPr>
            <a:endParaRPr lang="it-IT"/>
          </a:p>
        </c:txPr>
        <c:crossAx val="168003840"/>
        <c:crosses val="autoZero"/>
        <c:auto val="1"/>
        <c:lblAlgn val="ctr"/>
        <c:lblOffset val="100"/>
      </c:catAx>
      <c:valAx>
        <c:axId val="168003840"/>
        <c:scaling>
          <c:orientation val="minMax"/>
        </c:scaling>
        <c:axPos val="t"/>
        <c:majorGridlines/>
        <c:numFmt formatCode="0" sourceLinked="0"/>
        <c:tickLblPos val="nextTo"/>
        <c:crossAx val="168002304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200" baseline="0">
          <a:latin typeface="Arial Narrow" pitchFamily="34" charset="0"/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34417337739056492"/>
          <c:y val="5.2565439455203609E-2"/>
          <c:w val="0.61307047126185532"/>
          <c:h val="0.7129273218008455"/>
        </c:manualLayout>
      </c:layout>
      <c:barChart>
        <c:barDir val="bar"/>
        <c:grouping val="percentStacked"/>
        <c:ser>
          <c:idx val="0"/>
          <c:order val="0"/>
          <c:tx>
            <c:strRef>
              <c:f>Foglio1!$B$1</c:f>
              <c:strCache>
                <c:ptCount val="1"/>
                <c:pt idx="0">
                  <c:v>Professioni culturali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Rappresentazioni artistiche</c:v>
                </c:pt>
                <c:pt idx="1">
                  <c:v>Creazioni artistiche, letterarie, restauro</c:v>
                </c:pt>
                <c:pt idx="2">
                  <c:v>Gestione teatri e altre strutture simili</c:v>
                </c:pt>
                <c:pt idx="3">
                  <c:v>Attività di biblioteche e archivi</c:v>
                </c:pt>
                <c:pt idx="4">
                  <c:v>Attività dei musei, gestione monumenti</c:v>
                </c:pt>
                <c:pt idx="5">
                  <c:v>TOTALE SETTORI CULTURALI</c:v>
                </c:pt>
              </c:strCache>
            </c:strRef>
          </c:cat>
          <c:val>
            <c:numRef>
              <c:f>Foglio1!$B$2:$B$7</c:f>
              <c:numCache>
                <c:formatCode>0%</c:formatCode>
                <c:ptCount val="6"/>
                <c:pt idx="0">
                  <c:v>0.86646610704061156</c:v>
                </c:pt>
                <c:pt idx="1">
                  <c:v>0.80406807804068081</c:v>
                </c:pt>
                <c:pt idx="2">
                  <c:v>0.77396083819993433</c:v>
                </c:pt>
                <c:pt idx="3">
                  <c:v>0.30000000000000032</c:v>
                </c:pt>
                <c:pt idx="4">
                  <c:v>0.10433910208176574</c:v>
                </c:pt>
                <c:pt idx="5">
                  <c:v>0.78920595715902964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Altre professioni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Foglio1!$A$2:$A$7</c:f>
              <c:strCache>
                <c:ptCount val="6"/>
                <c:pt idx="0">
                  <c:v>Rappresentazioni artistiche</c:v>
                </c:pt>
                <c:pt idx="1">
                  <c:v>Creazioni artistiche, letterarie, restauro</c:v>
                </c:pt>
                <c:pt idx="2">
                  <c:v>Gestione teatri e altre strutture simili</c:v>
                </c:pt>
                <c:pt idx="3">
                  <c:v>Attività di biblioteche e archivi</c:v>
                </c:pt>
                <c:pt idx="4">
                  <c:v>Attività dei musei, gestione monumenti</c:v>
                </c:pt>
                <c:pt idx="5">
                  <c:v>TOTALE SETTORI CULTURALI</c:v>
                </c:pt>
              </c:strCache>
            </c:strRef>
          </c:cat>
          <c:val>
            <c:numRef>
              <c:f>Foglio1!$C$2:$C$7</c:f>
              <c:numCache>
                <c:formatCode>0%</c:formatCode>
                <c:ptCount val="6"/>
                <c:pt idx="0">
                  <c:v>0.1335338929593867</c:v>
                </c:pt>
                <c:pt idx="1">
                  <c:v>0.19593192195931919</c:v>
                </c:pt>
                <c:pt idx="2">
                  <c:v>0.22603916180006894</c:v>
                </c:pt>
                <c:pt idx="3">
                  <c:v>0.70000000000000062</c:v>
                </c:pt>
                <c:pt idx="4">
                  <c:v>0.89566089791823422</c:v>
                </c:pt>
                <c:pt idx="5">
                  <c:v>0.21079404284097236</c:v>
                </c:pt>
              </c:numCache>
            </c:numRef>
          </c:val>
        </c:ser>
        <c:gapWidth val="70"/>
        <c:overlap val="100"/>
        <c:axId val="181870592"/>
        <c:axId val="181872128"/>
      </c:barChart>
      <c:catAx>
        <c:axId val="181870592"/>
        <c:scaling>
          <c:orientation val="maxMin"/>
        </c:scaling>
        <c:axPos val="l"/>
        <c:numFmt formatCode="General" sourceLinked="0"/>
        <c:majorTickMark val="cross"/>
        <c:tickLblPos val="nextTo"/>
        <c:spPr>
          <a:ln w="6350">
            <a:solidFill>
              <a:schemeClr val="tx1"/>
            </a:solidFill>
          </a:ln>
        </c:spPr>
        <c:crossAx val="181872128"/>
        <c:crosses val="autoZero"/>
        <c:auto val="1"/>
        <c:lblAlgn val="ctr"/>
        <c:lblOffset val="100"/>
      </c:catAx>
      <c:valAx>
        <c:axId val="181872128"/>
        <c:scaling>
          <c:orientation val="minMax"/>
        </c:scaling>
        <c:axPos val="t"/>
        <c:majorGridlines>
          <c:spPr>
            <a:ln w="6350">
              <a:solidFill>
                <a:schemeClr val="bg1">
                  <a:lumMod val="50000"/>
                </a:schemeClr>
              </a:solidFill>
            </a:ln>
          </c:spPr>
        </c:majorGridlines>
        <c:numFmt formatCode="0%" sourceLinked="1"/>
        <c:tickLblPos val="high"/>
        <c:spPr>
          <a:ln>
            <a:noFill/>
          </a:ln>
        </c:spPr>
        <c:crossAx val="1818705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0863341946474288"/>
          <c:y val="0.8856552703294408"/>
          <c:w val="0.63257068466159938"/>
          <c:h val="5.7884800763540918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200" baseline="0">
          <a:latin typeface="Arial Narrow" pitchFamily="34" charset="0"/>
        </a:defRPr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943AF-0DFC-4173-B148-9AE4A11CAB1F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0F9D8-0DB1-4C13-870B-353ECC9125D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61770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apositiva titolo">
    <p:bg>
      <p:bgPr>
        <a:blipFill dpi="0" rotWithShape="0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96136" y="404664"/>
            <a:ext cx="3168352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69850" y="764704"/>
            <a:ext cx="8928100" cy="0"/>
          </a:xfrm>
          <a:prstGeom prst="line">
            <a:avLst/>
          </a:prstGeom>
          <a:ln w="31750">
            <a:solidFill>
              <a:srgbClr val="A31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/>
          <p:cNvSpPr/>
          <p:nvPr/>
        </p:nvSpPr>
        <p:spPr>
          <a:xfrm>
            <a:off x="0" y="6525344"/>
            <a:ext cx="9144000" cy="359644"/>
          </a:xfrm>
          <a:prstGeom prst="rect">
            <a:avLst/>
          </a:prstGeom>
          <a:solidFill>
            <a:srgbClr val="A31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8" name="Immagine 7" descr="Irpet_marchio_w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72400" y="6559028"/>
            <a:ext cx="900000" cy="2543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395536" y="1412776"/>
            <a:ext cx="8424936" cy="2448272"/>
          </a:xfrm>
        </p:spPr>
        <p:txBody>
          <a:bodyPr/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/>
              <a:t>IMPRESE E OCCUPAZIONI CULTURALI. UNA PRIMA ESPLORAZIONE DELLE POTENZIALITA’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INTEGRAZIONE DELLE FONTI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2000" b="1" i="1" dirty="0" smtClean="0"/>
              <a:t>Annalisa </a:t>
            </a:r>
            <a:r>
              <a:rPr lang="it-IT" sz="2000" b="1" i="1" cap="small" dirty="0" smtClean="0"/>
              <a:t>Cicerchia (ISTAT)</a:t>
            </a:r>
            <a:r>
              <a:rPr lang="it-IT" sz="2000" b="1" i="1" dirty="0" smtClean="0"/>
              <a:t>, Sara </a:t>
            </a:r>
            <a:r>
              <a:rPr lang="it-IT" sz="2000" b="1" i="1" cap="small" dirty="0" smtClean="0"/>
              <a:t>Gigante </a:t>
            </a:r>
            <a:r>
              <a:rPr lang="it-IT" sz="2000" b="1" i="1" dirty="0" smtClean="0"/>
              <a:t>(ISTAT), Francesca </a:t>
            </a:r>
            <a:r>
              <a:rPr lang="it-IT" sz="2000" b="1" i="1" cap="small" dirty="0" smtClean="0"/>
              <a:t>Rossetti </a:t>
            </a:r>
            <a:r>
              <a:rPr lang="it-IT" sz="2000" b="1" i="1" dirty="0" smtClean="0"/>
              <a:t>(ISTAT), Sabrina </a:t>
            </a:r>
            <a:r>
              <a:rPr lang="it-IT" sz="2000" b="1" i="1" cap="small" dirty="0" smtClean="0"/>
              <a:t>Iommi (IRPET),</a:t>
            </a:r>
            <a:r>
              <a:rPr lang="it-IT" sz="2000" b="1" i="1" dirty="0" smtClean="0"/>
              <a:t> Donatella </a:t>
            </a:r>
            <a:r>
              <a:rPr lang="it-IT" sz="2000" b="1" i="1" cap="small" dirty="0" smtClean="0"/>
              <a:t>Marinari (IRPET)</a:t>
            </a:r>
            <a:endParaRPr lang="it-IT" sz="2000" b="1" cap="small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0" y="5589240"/>
            <a:ext cx="91440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 Conferenza scientifica 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annuale </a:t>
            </a:r>
            <a:r>
              <a:rPr kumimoji="0" lang="it-IT" sz="7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AISRe</a:t>
            </a: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Oltre la crisi: Rinnovamento, Ricostruzione e Sviluppo dei territori</a:t>
            </a:r>
            <a:endParaRPr kumimoji="0" lang="it-IT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L’Aquila, 16-18 Settembre 2019</a:t>
            </a: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magine 5" descr="Irpet_marchio_comp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480" y="260648"/>
            <a:ext cx="3240000" cy="710583"/>
          </a:xfrm>
          <a:prstGeom prst="rect">
            <a:avLst/>
          </a:prstGeom>
        </p:spPr>
      </p:pic>
      <p:pic>
        <p:nvPicPr>
          <p:cNvPr id="4098" name="Picture 2" descr="https://www.istat.it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35433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Conclusioni</a:t>
            </a:r>
            <a:endParaRPr lang="it-IT" i="1" dirty="0"/>
          </a:p>
        </p:txBody>
      </p:sp>
      <p:sp>
        <p:nvSpPr>
          <p:cNvPr id="3" name="Sottotitolo 2"/>
          <p:cNvSpPr txBox="1">
            <a:spLocks/>
          </p:cNvSpPr>
          <p:nvPr/>
        </p:nvSpPr>
        <p:spPr bwMode="auto">
          <a:xfrm>
            <a:off x="251520" y="1340768"/>
            <a:ext cx="87129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0000" lvl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it-IT" sz="2000" dirty="0" smtClean="0"/>
              <a:t> Si tratta per il momento di una prima indagine esplorativa, con risultati provvisori e migliorabili;</a:t>
            </a:r>
          </a:p>
          <a:p>
            <a:pPr marL="180000" lvl="0">
              <a:lnSpc>
                <a:spcPct val="120000"/>
              </a:lnSpc>
              <a:defRPr/>
            </a:pPr>
            <a:endParaRPr lang="it-IT" sz="2000" dirty="0" smtClean="0"/>
          </a:p>
          <a:p>
            <a:pPr marL="180000" lvl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it-IT" sz="2000" dirty="0" smtClean="0"/>
              <a:t> Il punto di partenza è che l’occupazione nel settore culturale e creativo è un fenomeno di difficile rappresentazione statistica, e tuttavia sempre più importante da quantificare e sottoporre a monitoraggio. </a:t>
            </a:r>
          </a:p>
          <a:p>
            <a:pPr marL="180000" lvl="0">
              <a:lnSpc>
                <a:spcPct val="120000"/>
              </a:lnSpc>
              <a:defRPr/>
            </a:pPr>
            <a:endParaRPr lang="it-IT" sz="2000" dirty="0" smtClean="0"/>
          </a:p>
          <a:p>
            <a:pPr marL="180000" lvl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it-IT" sz="2000" dirty="0" smtClean="0"/>
              <a:t> L’obiettivo è quello di raggiungere una sistematica integrazione delle fonti disponibili che, oltre a ridurre lo </a:t>
            </a:r>
            <a:r>
              <a:rPr lang="it-IT" sz="2000" i="1" dirty="0" err="1" smtClean="0"/>
              <a:t>statistical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burden</a:t>
            </a:r>
            <a:r>
              <a:rPr lang="it-IT" sz="2000" dirty="0" smtClean="0"/>
              <a:t> sui rispondenti e i costi di rilevazioni mirate,  potrebbe facilitare la lettura di un settore di attività strategico per molte regioni italiane.</a:t>
            </a:r>
            <a:endParaRPr kumimoji="0" lang="it-IT" sz="2000" b="1" i="0" u="none" strike="noStrike" kern="1200" cap="all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395536" y="1412776"/>
            <a:ext cx="8424936" cy="2448272"/>
          </a:xfrm>
        </p:spPr>
        <p:txBody>
          <a:bodyPr/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/>
              <a:t>IMPRESE E OCCUPAZIONI CULTURALI. UNA PRIMA ESPLORAZIONE DELLE POTENZIALITA’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INTEGRAZIONE DELLE FONTI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2000" b="1" i="1" dirty="0" smtClean="0"/>
              <a:t>Annalisa </a:t>
            </a:r>
            <a:r>
              <a:rPr lang="it-IT" sz="2000" b="1" i="1" cap="small" dirty="0" smtClean="0"/>
              <a:t>Cicerchia (ISTAT)</a:t>
            </a:r>
            <a:r>
              <a:rPr lang="it-IT" sz="2000" b="1" i="1" dirty="0" smtClean="0"/>
              <a:t>, Sara </a:t>
            </a:r>
            <a:r>
              <a:rPr lang="it-IT" sz="2000" b="1" i="1" cap="small" dirty="0" smtClean="0"/>
              <a:t>Gigante </a:t>
            </a:r>
            <a:r>
              <a:rPr lang="it-IT" sz="2000" b="1" i="1" dirty="0" smtClean="0"/>
              <a:t>(ISTAT), Francesca </a:t>
            </a:r>
            <a:r>
              <a:rPr lang="it-IT" sz="2000" b="1" i="1" cap="small" dirty="0" smtClean="0"/>
              <a:t>Rossetti </a:t>
            </a:r>
            <a:r>
              <a:rPr lang="it-IT" sz="2000" b="1" i="1" dirty="0" smtClean="0"/>
              <a:t>(ISTAT), Sabrina </a:t>
            </a:r>
            <a:r>
              <a:rPr lang="it-IT" sz="2000" b="1" i="1" cap="small" dirty="0" smtClean="0"/>
              <a:t>Iommi (IRPET),</a:t>
            </a:r>
            <a:r>
              <a:rPr lang="it-IT" sz="2000" b="1" i="1" dirty="0" smtClean="0"/>
              <a:t> Donatella </a:t>
            </a:r>
            <a:r>
              <a:rPr lang="it-IT" sz="2000" b="1" i="1" cap="small" dirty="0" smtClean="0"/>
              <a:t>Marinari (IRPET)</a:t>
            </a:r>
            <a:endParaRPr lang="it-IT" sz="2000" b="1" cap="small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0" y="5589240"/>
            <a:ext cx="91440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 Conferenza scientifica 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annuale </a:t>
            </a:r>
            <a:r>
              <a:rPr kumimoji="0" lang="it-IT" sz="7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AISRe</a:t>
            </a: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Oltre la crisi: Rinnovamento, Ricostruzione e Sviluppo dei territori</a:t>
            </a:r>
            <a:endParaRPr kumimoji="0" lang="it-IT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L’Aquila, 16-18 Settembre 2019</a:t>
            </a: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magine 5" descr="Irpet_marchio_comp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480" y="260648"/>
            <a:ext cx="3240000" cy="710583"/>
          </a:xfrm>
          <a:prstGeom prst="rect">
            <a:avLst/>
          </a:prstGeom>
        </p:spPr>
      </p:pic>
      <p:pic>
        <p:nvPicPr>
          <p:cNvPr id="4098" name="Picture 2" descr="https://www.istat.it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35433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sz="3200" i="1" dirty="0" smtClean="0"/>
              <a:t>Quali misure per l’occupazione culturale?</a:t>
            </a:r>
            <a:endParaRPr lang="it-IT" sz="3200" i="1" dirty="0"/>
          </a:p>
        </p:txBody>
      </p:sp>
      <p:sp>
        <p:nvSpPr>
          <p:cNvPr id="3" name="Sottotitolo 2"/>
          <p:cNvSpPr txBox="1">
            <a:spLocks/>
          </p:cNvSpPr>
          <p:nvPr/>
        </p:nvSpPr>
        <p:spPr bwMode="auto">
          <a:xfrm>
            <a:off x="251520" y="836712"/>
            <a:ext cx="871296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0000" lvl="0">
              <a:lnSpc>
                <a:spcPct val="120000"/>
              </a:lnSpc>
              <a:defRPr/>
            </a:pPr>
            <a:r>
              <a:rPr lang="it-IT" sz="2000" dirty="0" smtClean="0"/>
              <a:t>Tra i molti modi in cui può manifestarsi </a:t>
            </a:r>
            <a:r>
              <a:rPr lang="it-IT" sz="2000" b="1" dirty="0" smtClean="0"/>
              <a:t>l'interazione tra cultura ed economia</a:t>
            </a:r>
            <a:r>
              <a:rPr lang="it-IT" sz="2000" dirty="0" smtClean="0"/>
              <a:t>, la creazione di </a:t>
            </a:r>
            <a:r>
              <a:rPr lang="it-IT" sz="2000" b="1" dirty="0" smtClean="0"/>
              <a:t>opportunità di lavoro </a:t>
            </a:r>
            <a:r>
              <a:rPr lang="it-IT" sz="2000" dirty="0" smtClean="0"/>
              <a:t>è sicuramente uno degli aspetti più rilevanti.</a:t>
            </a:r>
          </a:p>
          <a:p>
            <a:pPr marL="180000" lvl="0">
              <a:lnSpc>
                <a:spcPct val="120000"/>
              </a:lnSpc>
              <a:defRPr/>
            </a:pPr>
            <a:endParaRPr lang="it-IT" sz="800" dirty="0" smtClean="0"/>
          </a:p>
          <a:p>
            <a:pPr marL="180000" lvl="0">
              <a:lnSpc>
                <a:spcPct val="120000"/>
              </a:lnSpc>
              <a:defRPr/>
            </a:pPr>
            <a:r>
              <a:rPr lang="it-IT" sz="2000" dirty="0" smtClean="0"/>
              <a:t>Inoltre l’occupazione culturale presenta alcune </a:t>
            </a:r>
            <a:r>
              <a:rPr lang="it-IT" sz="2000" b="1" dirty="0" smtClean="0"/>
              <a:t>caratteristiche positive</a:t>
            </a:r>
            <a:r>
              <a:rPr lang="it-IT" sz="2000" dirty="0" smtClean="0"/>
              <a:t>: alta incidenza di </a:t>
            </a:r>
            <a:r>
              <a:rPr lang="it-IT" sz="2000" b="1" dirty="0" smtClean="0"/>
              <a:t>donne</a:t>
            </a:r>
            <a:r>
              <a:rPr lang="it-IT" sz="2000" dirty="0" smtClean="0"/>
              <a:t> e </a:t>
            </a:r>
            <a:r>
              <a:rPr lang="it-IT" sz="2000" b="1" dirty="0" smtClean="0"/>
              <a:t>titoli di studio elevati</a:t>
            </a:r>
            <a:r>
              <a:rPr lang="it-IT" sz="2000" dirty="0" smtClean="0"/>
              <a:t>, potenzialità connesse al ricco </a:t>
            </a:r>
            <a:r>
              <a:rPr lang="it-IT" sz="2000" b="1" dirty="0" smtClean="0"/>
              <a:t>patrimonio italiano</a:t>
            </a:r>
            <a:r>
              <a:rPr lang="it-IT" sz="2000" dirty="0" smtClean="0"/>
              <a:t>, ricadute positive in termini di </a:t>
            </a:r>
            <a:r>
              <a:rPr lang="it-IT" sz="2000" b="1" dirty="0" smtClean="0"/>
              <a:t>coesione sociale </a:t>
            </a:r>
            <a:r>
              <a:rPr lang="it-IT" sz="2000" dirty="0" smtClean="0"/>
              <a:t>e</a:t>
            </a:r>
            <a:r>
              <a:rPr lang="it-IT" sz="2000" b="1" dirty="0" smtClean="0"/>
              <a:t> benessere</a:t>
            </a:r>
            <a:r>
              <a:rPr lang="it-IT" sz="2000" dirty="0" smtClean="0"/>
              <a:t>. </a:t>
            </a:r>
          </a:p>
          <a:p>
            <a:pPr marL="180000" lvl="0">
              <a:lnSpc>
                <a:spcPct val="120000"/>
              </a:lnSpc>
              <a:defRPr/>
            </a:pPr>
            <a:endParaRPr lang="it-IT" sz="800" dirty="0" smtClean="0"/>
          </a:p>
          <a:p>
            <a:pPr marL="180000" lvl="0">
              <a:lnSpc>
                <a:spcPct val="120000"/>
              </a:lnSpc>
              <a:defRPr/>
            </a:pPr>
            <a:r>
              <a:rPr lang="it-IT" sz="2000" dirty="0" smtClean="0"/>
              <a:t>Tuttavia, </a:t>
            </a:r>
            <a:r>
              <a:rPr lang="it-IT" sz="2000" b="1" dirty="0" smtClean="0"/>
              <a:t>quantità e qualità dell’occupazione culturale </a:t>
            </a:r>
            <a:r>
              <a:rPr lang="it-IT" sz="2000" dirty="0" smtClean="0"/>
              <a:t>sono </a:t>
            </a:r>
            <a:r>
              <a:rPr lang="it-IT" sz="2000" b="1" dirty="0" smtClean="0"/>
              <a:t>difficili da misurare</a:t>
            </a:r>
            <a:r>
              <a:rPr lang="it-IT" sz="2000" dirty="0" smtClean="0"/>
              <a:t>, sia per caratteristiche specifiche (forte </a:t>
            </a:r>
            <a:r>
              <a:rPr lang="it-IT" sz="2000" b="1" dirty="0" smtClean="0"/>
              <a:t>intermittenza e saltuarietà </a:t>
            </a:r>
            <a:r>
              <a:rPr lang="it-IT" sz="2000" dirty="0" smtClean="0"/>
              <a:t>dei periodi di prestazioni effettive, spesso affiancate da situazioni di “</a:t>
            </a:r>
            <a:r>
              <a:rPr lang="it-IT" sz="2000" i="1" dirty="0" smtClean="0"/>
              <a:t>multiple job holding”</a:t>
            </a:r>
            <a:r>
              <a:rPr lang="it-IT" sz="2000" dirty="0" smtClean="0"/>
              <a:t>), sia per la necessità di ricorrere ad una </a:t>
            </a:r>
            <a:r>
              <a:rPr lang="it-IT" sz="2000" b="1" dirty="0" smtClean="0"/>
              <a:t>pluralità di fonti informative</a:t>
            </a:r>
            <a:r>
              <a:rPr lang="it-IT" sz="2000" dirty="0" smtClean="0"/>
              <a:t>, ognuna con specifici punti di forza e limiti e con margini di sovrapposizione.</a:t>
            </a:r>
          </a:p>
          <a:p>
            <a:pPr marL="180000" lvl="0">
              <a:lnSpc>
                <a:spcPct val="120000"/>
              </a:lnSpc>
              <a:defRPr/>
            </a:pPr>
            <a:endParaRPr lang="it-IT" sz="800" dirty="0" smtClean="0"/>
          </a:p>
          <a:p>
            <a:pPr marL="180000" lvl="0">
              <a:lnSpc>
                <a:spcPct val="120000"/>
              </a:lnSpc>
              <a:defRPr/>
            </a:pPr>
            <a:endParaRPr lang="it-IT" sz="800" dirty="0" smtClean="0"/>
          </a:p>
          <a:p>
            <a:pPr marL="180000" lvl="0">
              <a:lnSpc>
                <a:spcPct val="120000"/>
              </a:lnSpc>
              <a:defRPr/>
            </a:pPr>
            <a:r>
              <a:rPr kumimoji="0" lang="it-IT" sz="2000" b="1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Questo contributo esplora l’integrazione di fonti statistiche e amministrative a scala nazionale</a:t>
            </a:r>
            <a:r>
              <a:rPr kumimoji="0" lang="it-IT" sz="2000" b="1" i="0" u="none" strike="noStrike" kern="1200" cap="all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 regionale (Toscana), AL FINE </a:t>
            </a:r>
            <a:r>
              <a:rPr kumimoji="0" lang="it-IT" sz="2000" b="1" i="0" u="none" strike="noStrike" kern="1200" cap="all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it-IT" sz="2000" b="1" i="0" u="none" strike="noStrike" kern="1200" cap="all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RENDERLA SISTEMATICA e CONSENTIRE CONFRONTI TERRITORIALI AFFIDABILI.</a:t>
            </a:r>
            <a:endParaRPr kumimoji="0" lang="it-IT" sz="2000" b="1" i="0" u="none" strike="noStrike" kern="1200" cap="all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L’Italia in Europa</a:t>
            </a:r>
            <a:endParaRPr lang="it-IT" i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5004048" y="1268760"/>
          <a:ext cx="4032448" cy="1270743"/>
        </p:xfrm>
        <a:graphic>
          <a:graphicData uri="http://schemas.openxmlformats.org/drawingml/2006/table">
            <a:tbl>
              <a:tblPr/>
              <a:tblGrid>
                <a:gridCol w="684755"/>
                <a:gridCol w="1259461"/>
                <a:gridCol w="936104"/>
                <a:gridCol w="1152128"/>
              </a:tblGrid>
              <a:tr h="170070">
                <a:tc rowSpan="2" gridSpan="2">
                  <a:txBody>
                    <a:bodyPr/>
                    <a:lstStyle/>
                    <a:p>
                      <a:pPr indent="180340" algn="just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endParaRPr lang="it-IT" sz="1400" dirty="0">
                        <a:solidFill>
                          <a:srgbClr val="B11F6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400" b="1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NACE 3</a:t>
                      </a:r>
                      <a:endParaRPr lang="it-IT" sz="140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74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800" baseline="1000" dirty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SETTORI CULTURALI</a:t>
                      </a:r>
                      <a:endParaRPr lang="it-IT" sz="1800" baseline="10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800" baseline="1000" dirty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SETTORI NON CULTURALI</a:t>
                      </a:r>
                      <a:endParaRPr lang="it-IT" sz="1800" baseline="10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9">
                <a:tc rowSpan="2">
                  <a:txBody>
                    <a:bodyPr/>
                    <a:lstStyle/>
                    <a:p>
                      <a:pPr indent="0"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400" b="1" dirty="0" smtClean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ISCO   4</a:t>
                      </a:r>
                      <a:endParaRPr lang="it-IT" sz="14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800" baseline="1000" dirty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OCCUPAZIONI CULTURALI</a:t>
                      </a:r>
                      <a:endParaRPr lang="it-IT" sz="1800" baseline="10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endParaRPr lang="it-IT" sz="14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endParaRPr lang="it-IT" sz="14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2560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800" baseline="1000" dirty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OCCUPAZIONI    NON CULTURALI </a:t>
                      </a:r>
                      <a:endParaRPr lang="it-IT" sz="1800" baseline="10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endParaRPr lang="it-IT" sz="14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400"/>
                        </a:lnSpc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it-IT" sz="1400" dirty="0">
                          <a:solidFill>
                            <a:srgbClr val="B11F6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it-IT" sz="1400" dirty="0">
                        <a:solidFill>
                          <a:srgbClr val="B11F6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75" marR="49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932040" y="83671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APPROCCIO EUROSTAT (2012) SU IFL</a:t>
            </a:r>
            <a:endParaRPr lang="it-IT" sz="2000" b="1" dirty="0">
              <a:solidFill>
                <a:srgbClr val="B11F6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4016" y="836712"/>
          <a:ext cx="4427984" cy="2468880"/>
        </p:xfrm>
        <a:graphic>
          <a:graphicData uri="http://schemas.openxmlformats.org/drawingml/2006/table">
            <a:tbl>
              <a:tblPr/>
              <a:tblGrid>
                <a:gridCol w="1414103"/>
                <a:gridCol w="1250193"/>
                <a:gridCol w="878053"/>
                <a:gridCol w="885635"/>
              </a:tblGrid>
              <a:tr h="49912">
                <a:tc rowSpan="2">
                  <a:txBody>
                    <a:bodyPr/>
                    <a:lstStyle/>
                    <a:p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Occupati culturali in </a:t>
                      </a:r>
                      <a:r>
                        <a:rPr lang="it-IT" sz="1800" dirty="0" smtClean="0">
                          <a:latin typeface="Arial Narrow" pitchFamily="34" charset="0"/>
                          <a:ea typeface="Times New Roman"/>
                          <a:cs typeface="Arial"/>
                        </a:rPr>
                        <a:t>migliaia. </a:t>
                      </a: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2017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/>
                          <a:ea typeface="Times New Roman"/>
                          <a:cs typeface="Arial"/>
                        </a:rPr>
                        <a:t>% su totale occupazione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7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2017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2011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ITALIA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825,5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3,6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3,5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FRANCIA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939,4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3,5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3,4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Arial Narrow" pitchFamily="34" charset="0"/>
                          <a:ea typeface="Times New Roman"/>
                          <a:cs typeface="Arial"/>
                        </a:rPr>
                        <a:t>GERMANIA 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1.663,7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4,0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4,1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REGNO UNITO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1.491,9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4,7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4,3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SPAGNA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latin typeface="Arial Narrow" pitchFamily="34" charset="0"/>
                          <a:ea typeface="Times New Roman"/>
                          <a:cs typeface="Arial"/>
                        </a:rPr>
                        <a:t>671,6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3,6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Arial Narrow" pitchFamily="34" charset="0"/>
                          <a:ea typeface="Times New Roman"/>
                          <a:cs typeface="Arial"/>
                        </a:rPr>
                        <a:t>3,1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Arial Narrow" pitchFamily="34" charset="0"/>
                          <a:ea typeface="Times New Roman"/>
                          <a:cs typeface="Arial"/>
                        </a:rPr>
                        <a:t>EU28 paesi 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Arial Narrow" pitchFamily="34" charset="0"/>
                          <a:ea typeface="Times New Roman"/>
                          <a:cs typeface="Arial"/>
                        </a:rPr>
                        <a:t>8.657,2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latin typeface="Arial Narrow" pitchFamily="34" charset="0"/>
                          <a:ea typeface="Times New Roman"/>
                          <a:cs typeface="Arial"/>
                        </a:rPr>
                        <a:t>3,8</a:t>
                      </a:r>
                      <a:endParaRPr lang="it-IT" sz="18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Arial Narrow" pitchFamily="34" charset="0"/>
                          <a:ea typeface="Times New Roman"/>
                          <a:cs typeface="Arial"/>
                        </a:rPr>
                        <a:t>3,6</a:t>
                      </a:r>
                      <a:endParaRPr lang="it-IT" sz="18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323528" y="3573016"/>
          <a:ext cx="8640960" cy="289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Le regioni italiane 1</a:t>
            </a:r>
            <a:endParaRPr lang="it-IT" i="1" dirty="0"/>
          </a:p>
        </p:txBody>
      </p:sp>
      <p:graphicFrame>
        <p:nvGraphicFramePr>
          <p:cNvPr id="9" name="Grafico 8"/>
          <p:cNvGraphicFramePr/>
          <p:nvPr/>
        </p:nvGraphicFramePr>
        <p:xfrm>
          <a:off x="179512" y="764704"/>
          <a:ext cx="374441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4572000" y="692696"/>
          <a:ext cx="417646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251520" y="6093296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APPROCCIO PER PROFESSIONE</a:t>
            </a:r>
            <a:endParaRPr lang="it-IT" sz="2000" b="1" dirty="0">
              <a:solidFill>
                <a:srgbClr val="B11F6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860032" y="6093296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APPROCCIO PER SETTORE</a:t>
            </a:r>
            <a:endParaRPr lang="it-IT" sz="2000" b="1" dirty="0">
              <a:solidFill>
                <a:srgbClr val="B11F6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Le regioni italiane 2</a:t>
            </a:r>
            <a:endParaRPr lang="it-IT" i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51520" y="1124744"/>
          <a:ext cx="8712971" cy="3200400"/>
        </p:xfrm>
        <a:graphic>
          <a:graphicData uri="http://schemas.openxmlformats.org/drawingml/2006/table">
            <a:tbl>
              <a:tblPr/>
              <a:tblGrid>
                <a:gridCol w="1885406"/>
                <a:gridCol w="1166231"/>
                <a:gridCol w="1166231"/>
                <a:gridCol w="942191"/>
                <a:gridCol w="1183622"/>
                <a:gridCol w="1184645"/>
                <a:gridCol w="1184645"/>
              </a:tblGrid>
              <a:tr h="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latin typeface="Arial Narrow"/>
                          <a:ea typeface="Times New Roman"/>
                          <a:cs typeface="Times New Roman"/>
                        </a:rPr>
                        <a:t>N°</a:t>
                      </a: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 rapporti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latin typeface="Arial Narrow"/>
                          <a:ea typeface="Times New Roman"/>
                          <a:cs typeface="Times New Roman"/>
                        </a:rPr>
                        <a:t>N°</a:t>
                      </a: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 lavoratori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N° imprese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Retribuzione annua </a:t>
                      </a:r>
                      <a:r>
                        <a:rPr lang="it-IT" sz="1400" dirty="0" smtClean="0">
                          <a:latin typeface="Arial Narrow"/>
                          <a:ea typeface="Times New Roman"/>
                          <a:cs typeface="Times New Roman"/>
                        </a:rPr>
                        <a:t>(valore mediano</a:t>
                      </a: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Ore retribuite annue (valore mediano)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Retribuzione oraria (valore mediano)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Imprese dello spettacolo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252.883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113.608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3.751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476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25,75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13,42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non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100.776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92.302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12.526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17.208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1407,88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12,38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353.659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200.620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14.861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1.040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69,67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12,98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Imprese non dello spettacolo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113.029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86.202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7.802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2.077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184,00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10,79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non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60.838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42.450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29.116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2.453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230,96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10,39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173.867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114.973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36.215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2.220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200,00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10,62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365.912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192.389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11.512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745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46,67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12,35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Rapporto non ex-enpals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161.614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123.071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41.605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8.573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743,25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11,43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527.526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279.592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51.001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1.428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Times New Roman"/>
                        </a:rPr>
                        <a:t>108,00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Times New Roman"/>
                        </a:rPr>
                        <a:t>12,01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23528" y="764704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SOTTO-SETTORE DELLO SPETTACOLO. ISTAT, Registro RACLI. 2016</a:t>
            </a:r>
            <a:endParaRPr lang="it-IT" sz="2000" b="1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07504" y="4887808"/>
          <a:ext cx="8964490" cy="1493520"/>
        </p:xfrm>
        <a:graphic>
          <a:graphicData uri="http://schemas.openxmlformats.org/drawingml/2006/table">
            <a:tbl>
              <a:tblPr/>
              <a:tblGrid>
                <a:gridCol w="790520"/>
                <a:gridCol w="791449"/>
                <a:gridCol w="659386"/>
                <a:gridCol w="790520"/>
                <a:gridCol w="659386"/>
                <a:gridCol w="659386"/>
                <a:gridCol w="790520"/>
                <a:gridCol w="791449"/>
                <a:gridCol w="658456"/>
                <a:gridCol w="923513"/>
                <a:gridCol w="658456"/>
                <a:gridCol w="791449"/>
              </a:tblGrid>
              <a:tr h="183923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INDUSTRIE CORE DELLA CULTURA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TOTALE CORE (a)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CULTURAL DRIVEN (b)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TOTALE (a+b)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Totale Spettacolo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</a:tr>
              <a:tr h="1839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INDUSTRIE  CREATIVE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INDUSTRIE  CULTURALI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PERFOR. ARTS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PATRIM. STORICO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2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Architett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.</a:t>
                      </a:r>
                      <a:r>
                        <a:rPr lang="it-IT" sz="1400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e 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design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Comunic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Cinema, radio, tv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Videog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. 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e software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Musica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Editoria 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stampa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135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157,1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109,6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56,5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177,6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257,3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144,8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959,8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591,4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1.551,2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207,2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</a:tr>
              <a:tr h="1668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85,1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44,4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14,6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35,1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4,8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92,7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13,2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291,0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32,5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79512" y="4469050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OCCUPATI E IMPRESE PER SOTTO-SETTORE. SYMBOLA 2019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Le regioni italiane 3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0984" y="6125234"/>
            <a:ext cx="4573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APPROCCIO PER RAPPORTO </a:t>
            </a:r>
            <a:r>
              <a:rPr lang="it-IT" sz="2000" b="1" dirty="0" err="1" smtClean="0">
                <a:solidFill>
                  <a:srgbClr val="B11F61"/>
                </a:solidFill>
              </a:rPr>
              <a:t>DI</a:t>
            </a:r>
            <a:r>
              <a:rPr lang="it-IT" sz="2000" b="1" dirty="0" smtClean="0">
                <a:solidFill>
                  <a:srgbClr val="B11F61"/>
                </a:solidFill>
              </a:rPr>
              <a:t> LAVORO</a:t>
            </a:r>
            <a:endParaRPr lang="it-IT" sz="2000" b="1" dirty="0">
              <a:solidFill>
                <a:srgbClr val="B11F61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9512" y="836712"/>
          <a:ext cx="8352929" cy="5267325"/>
        </p:xfrm>
        <a:graphic>
          <a:graphicData uri="http://schemas.openxmlformats.org/drawingml/2006/table">
            <a:tbl>
              <a:tblPr/>
              <a:tblGrid>
                <a:gridCol w="2287563"/>
                <a:gridCol w="1210226"/>
                <a:gridCol w="942551"/>
                <a:gridCol w="806819"/>
                <a:gridCol w="941602"/>
                <a:gridCol w="1082084"/>
                <a:gridCol w="1082084"/>
              </a:tblGrid>
              <a:tr h="314325">
                <a:tc gridSpan="7"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INDICI </a:t>
                      </a:r>
                      <a:r>
                        <a:rPr lang="it-IT" sz="1400" b="1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400" b="1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SPECIALIZZAZIONE PER  PROFESSIONE. INPS. DATI  GESTIONE PREVIDENZIALE EX-ENPALS. 2018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Attori, registi, sceneggiatori, direttori e tecnici di scena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Direttori di orchestra, concertisti, cantanti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Ballo, figurazione e moda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Presentatori, disc-jockey, animatori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Amministratori, impiegati, esercenti, maestranze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Totale spettacolo. Valore assoluto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Piemonte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0,607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1,449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1,093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0,898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1,220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11.736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Valle d'Aosta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0,268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0,747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0,732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1,423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1,786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971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Lombardia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1,054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0,747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0,842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0,541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1,170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55.181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Trentino-Alto-Adige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0,696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1,163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1,066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2,229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0,967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3.649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Veneto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0,431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1,301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1,796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1,135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1,296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16.984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Friuli-Venezia Giulia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0,348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2,578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0,523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2,449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0,785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6.078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Liguria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0,418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2,599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2,009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1,167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0,747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7.496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Emilia-Romagna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0,363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1,833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1,780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1,463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1,084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18.284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Toscana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0,360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1,966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2,477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1,177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0,985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14.318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Umbria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0,321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1,927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1,980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0,389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1,285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2.278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Marche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0,277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1,181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4,606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1,332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1,018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6.065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Lazio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1,773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0,339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0,429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0,284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0,733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95.328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Abruzzo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0,221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1,002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2,495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3,221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1,073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3.395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Molise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0,376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0,562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1,246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1,887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1,574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442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Campania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0,630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1,085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0,639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1,411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1,305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16.546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Puglia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0,409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1,250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0,525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2,883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1,165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10.115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Basilicata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0,250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2,271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0,514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3,064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0,878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1.140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Calabria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0,266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0,652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0,195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5,983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0,940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2.455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Sicilia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0,522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1,517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0,490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1,654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1,211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11.046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Sardegna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0,492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1,477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0,640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9C0006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3,046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0,939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5.049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ITALIA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latin typeface="Arial Narrow" pitchFamily="34" charset="0"/>
                          <a:ea typeface="Times New Roman"/>
                          <a:cs typeface="Calibri"/>
                        </a:rPr>
                        <a:t>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>
                          <a:latin typeface="Arial Narrow" pitchFamily="34" charset="0"/>
                          <a:ea typeface="Times New Roman"/>
                          <a:cs typeface="Calibri"/>
                        </a:rPr>
                        <a:t>1</a:t>
                      </a:r>
                      <a:endParaRPr lang="it-IT" sz="13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288.556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La Toscana 1</a:t>
            </a:r>
            <a:endParaRPr lang="it-IT" i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836712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 sotto-settori ricostruiti: A)attività creative, artistiche e di intrattenimento (divisione ATECO 90) e B) quelle di biblioteche, archivi e musei (divisione 91).</a:t>
            </a:r>
            <a:endParaRPr lang="it-IT" sz="20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3" y="2132856"/>
          <a:ext cx="6912767" cy="1727061"/>
        </p:xfrm>
        <a:graphic>
          <a:graphicData uri="http://schemas.openxmlformats.org/drawingml/2006/table">
            <a:tbl>
              <a:tblPr/>
              <a:tblGrid>
                <a:gridCol w="2736303"/>
                <a:gridCol w="648072"/>
                <a:gridCol w="648072"/>
                <a:gridCol w="720080"/>
                <a:gridCol w="720080"/>
                <a:gridCol w="576064"/>
                <a:gridCol w="864096"/>
              </a:tblGrid>
              <a:tr h="11557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TOSCANA,  Fonti ISTAT</a:t>
                      </a:r>
                    </a:p>
                    <a:p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Addetti alle UL delle 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imprese (A)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Dipendenti </a:t>
                      </a:r>
                      <a:endParaRPr lang="it-IT" sz="1400" b="1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delle istituzioni (B)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Dip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.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e addetti esterni delle </a:t>
                      </a:r>
                      <a:r>
                        <a:rPr lang="it-IT" sz="1400" b="1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istit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.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non 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profit (C)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5250">
                <a:tc>
                  <a:txBody>
                    <a:bodyPr/>
                    <a:lstStyle/>
                    <a:p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2011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2016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2011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2015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2011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2015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22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90: attività creative, artistiche e di </a:t>
                      </a: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intratt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.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2.106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2.807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563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91: 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biblioteche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, archivi, musei ed 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altre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117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1.108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190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188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SETT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. PREV. attività 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culturali e artistiche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3.640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3.990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3.915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79512" y="4525104"/>
          <a:ext cx="8568953" cy="1280160"/>
        </p:xfrm>
        <a:graphic>
          <a:graphicData uri="http://schemas.openxmlformats.org/drawingml/2006/table">
            <a:tbl>
              <a:tblPr/>
              <a:tblGrid>
                <a:gridCol w="936104"/>
                <a:gridCol w="1512168"/>
                <a:gridCol w="720080"/>
                <a:gridCol w="720080"/>
                <a:gridCol w="936104"/>
                <a:gridCol w="576064"/>
                <a:gridCol w="864096"/>
                <a:gridCol w="936104"/>
                <a:gridCol w="576064"/>
                <a:gridCol w="792089"/>
              </a:tblGrid>
              <a:tr h="107950">
                <a:tc rowSpan="2"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Spettacolo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it-IT" sz="14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Ateco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90)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Biblioteche, archivi e musei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it-IT" sz="14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Ateco</a:t>
                      </a: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91)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TOTALE ADDETTI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Addetti dello 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Spettacolo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Addetti dei Musei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 cui: esterni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Addetti delle Biblioteche e Archivi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 cui: esterni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 cui: Biblioteche civiche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 cui: Biblioteche Statali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di cui: Archivi di stato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Addetti</a:t>
                      </a:r>
                      <a:endParaRPr lang="it-IT" sz="1400" b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16.157   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 3.903  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 942   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2.703   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456   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  1.640  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 260  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173  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Calibri"/>
                        </a:rPr>
                        <a:t> 23.705   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51520" y="170080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LA TOSCANA DA FONTI ISTAT  IMPRESE, ISTITUZIONI  E ADDETTI</a:t>
            </a:r>
            <a:endParaRPr lang="it-IT" sz="2000" b="1" dirty="0">
              <a:solidFill>
                <a:srgbClr val="B11F6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41090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LA TOSCANA DA RICOSTRUZIONE PLURIFONTE</a:t>
            </a:r>
            <a:endParaRPr lang="it-IT" sz="2000" b="1" dirty="0">
              <a:solidFill>
                <a:srgbClr val="B11F61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7308304" y="2132856"/>
          <a:ext cx="1224136" cy="1736586"/>
        </p:xfrm>
        <a:graphic>
          <a:graphicData uri="http://schemas.openxmlformats.org/drawingml/2006/table">
            <a:tbl>
              <a:tblPr/>
              <a:tblGrid>
                <a:gridCol w="576064"/>
                <a:gridCol w="648072"/>
              </a:tblGrid>
              <a:tr h="1155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Imprese</a:t>
                      </a:r>
                      <a:r>
                        <a:rPr lang="it-IT" sz="1400" b="1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 e istituzioni  (</a:t>
                      </a:r>
                      <a:r>
                        <a:rPr lang="it-IT" sz="1400" b="1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A+B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)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52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2011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/>
                        </a:rPr>
                        <a:t>2015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224016"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3.370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4.666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79512" y="5949280"/>
            <a:ext cx="1728192" cy="369332"/>
          </a:xfrm>
          <a:prstGeom prst="rect">
            <a:avLst/>
          </a:prstGeom>
          <a:noFill/>
          <a:ln>
            <a:solidFill>
              <a:srgbClr val="B11F6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11F61"/>
                </a:solidFill>
              </a:rPr>
              <a:t>INPS, </a:t>
            </a:r>
            <a:r>
              <a:rPr lang="it-IT" b="1" dirty="0" err="1" smtClean="0">
                <a:solidFill>
                  <a:srgbClr val="B11F61"/>
                </a:solidFill>
              </a:rPr>
              <a:t>ex-Enpals</a:t>
            </a:r>
            <a:endParaRPr lang="it-IT" b="1" dirty="0">
              <a:solidFill>
                <a:srgbClr val="B11F6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64088" y="6093296"/>
            <a:ext cx="1800200" cy="369332"/>
          </a:xfrm>
          <a:prstGeom prst="rect">
            <a:avLst/>
          </a:prstGeom>
          <a:noFill/>
          <a:ln>
            <a:solidFill>
              <a:srgbClr val="B11F6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11F61"/>
                </a:solidFill>
              </a:rPr>
              <a:t>RT, monitoraggio</a:t>
            </a:r>
            <a:endParaRPr lang="it-IT" b="1" dirty="0">
              <a:solidFill>
                <a:srgbClr val="B11F61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1691680" y="5733256"/>
            <a:ext cx="360040" cy="216024"/>
          </a:xfrm>
          <a:prstGeom prst="straightConnector1">
            <a:avLst/>
          </a:prstGeom>
          <a:ln w="12700">
            <a:solidFill>
              <a:srgbClr val="B11F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3059832" y="5805264"/>
            <a:ext cx="144016" cy="216024"/>
          </a:xfrm>
          <a:prstGeom prst="straightConnector1">
            <a:avLst/>
          </a:prstGeom>
          <a:ln w="12700">
            <a:solidFill>
              <a:srgbClr val="B11F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204120" y="6021288"/>
            <a:ext cx="1800200" cy="369332"/>
          </a:xfrm>
          <a:prstGeom prst="rect">
            <a:avLst/>
          </a:prstGeom>
          <a:noFill/>
          <a:ln>
            <a:solidFill>
              <a:srgbClr val="B11F6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11F61"/>
                </a:solidFill>
              </a:rPr>
              <a:t>ISTAT, </a:t>
            </a:r>
            <a:r>
              <a:rPr lang="it-IT" b="1" dirty="0" err="1" smtClean="0">
                <a:solidFill>
                  <a:srgbClr val="B11F61"/>
                </a:solidFill>
              </a:rPr>
              <a:t>ind</a:t>
            </a:r>
            <a:r>
              <a:rPr lang="it-IT" b="1" dirty="0" smtClean="0">
                <a:solidFill>
                  <a:srgbClr val="B11F61"/>
                </a:solidFill>
              </a:rPr>
              <a:t>. musei</a:t>
            </a:r>
            <a:endParaRPr lang="it-IT" b="1" dirty="0">
              <a:solidFill>
                <a:srgbClr val="B11F6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343800" y="6093296"/>
            <a:ext cx="1116632" cy="369332"/>
          </a:xfrm>
          <a:prstGeom prst="rect">
            <a:avLst/>
          </a:prstGeom>
          <a:noFill/>
          <a:ln>
            <a:solidFill>
              <a:srgbClr val="B11F6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11F61"/>
                </a:solidFill>
              </a:rPr>
              <a:t>MIBACT</a:t>
            </a:r>
            <a:endParaRPr lang="it-IT" b="1" dirty="0">
              <a:solidFill>
                <a:srgbClr val="B11F61"/>
              </a:solidFill>
            </a:endParaRPr>
          </a:p>
        </p:txBody>
      </p:sp>
      <p:cxnSp>
        <p:nvCxnSpPr>
          <p:cNvPr id="20" name="Connettore 2 19"/>
          <p:cNvCxnSpPr/>
          <p:nvPr/>
        </p:nvCxnSpPr>
        <p:spPr>
          <a:xfrm flipV="1">
            <a:off x="5652120" y="5805264"/>
            <a:ext cx="360040" cy="216024"/>
          </a:xfrm>
          <a:prstGeom prst="straightConnector1">
            <a:avLst/>
          </a:prstGeom>
          <a:ln w="12700">
            <a:solidFill>
              <a:srgbClr val="B11F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 flipV="1">
            <a:off x="7452320" y="5805264"/>
            <a:ext cx="144016" cy="216024"/>
          </a:xfrm>
          <a:prstGeom prst="straightConnector1">
            <a:avLst/>
          </a:prstGeom>
          <a:ln w="12700">
            <a:solidFill>
              <a:srgbClr val="B11F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La Toscana 2</a:t>
            </a:r>
            <a:endParaRPr lang="it-IT" i="1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179512" y="1412776"/>
          <a:ext cx="669674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2" y="4034368"/>
          <a:ext cx="7560840" cy="2346960"/>
        </p:xfrm>
        <a:graphic>
          <a:graphicData uri="http://schemas.openxmlformats.org/drawingml/2006/table">
            <a:tbl>
              <a:tblPr/>
              <a:tblGrid>
                <a:gridCol w="2771802"/>
                <a:gridCol w="864096"/>
                <a:gridCol w="864096"/>
                <a:gridCol w="936104"/>
                <a:gridCol w="936104"/>
                <a:gridCol w="1188638"/>
              </a:tblGrid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Avviamenti per tipologia di datore e contratto. 2015-2018</a:t>
                      </a:r>
                      <a:endParaRPr lang="it-IT" sz="16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Numero di enti, imprese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Numero di avviamenti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Avviamenti medi per ente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% avviamenti su totale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%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 avviamenti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a tempo </a:t>
                      </a:r>
                      <a:r>
                        <a:rPr lang="it-IT" sz="1400" baseline="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indet</a:t>
                      </a:r>
                      <a:r>
                        <a:rPr lang="it-IT" sz="1400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Associazioni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266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29.598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111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43,5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0,4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Fondazioni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19.718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459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29,0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0,4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Società cooperative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84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9.487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113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13,9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2,1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Istituzioni Pubbliche e religiose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2.177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3,2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4,3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SpA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1.963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218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2,9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7,1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Ditte Individuali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101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803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1,2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18,2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Altre forme societarie (SRL, SNC, SAS)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174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4.273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25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6,3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3,5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705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68.019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96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baseline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it-IT" sz="1400" baseline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1,3</a:t>
                      </a:r>
                      <a:endParaRPr lang="it-IT" sz="1400" baseline="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9512" y="764704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B11F61"/>
                </a:solidFill>
              </a:rPr>
              <a:t>LA TOSCANA DA COMUNICAZIONI OBBLIGATORIE DEI CONTRATTI </a:t>
            </a:r>
            <a:r>
              <a:rPr lang="it-IT" sz="2000" b="1" dirty="0" err="1" smtClean="0">
                <a:solidFill>
                  <a:srgbClr val="B11F61"/>
                </a:solidFill>
              </a:rPr>
              <a:t>DI</a:t>
            </a:r>
            <a:r>
              <a:rPr lang="it-IT" sz="2000" b="1" dirty="0" smtClean="0">
                <a:solidFill>
                  <a:srgbClr val="B11F61"/>
                </a:solidFill>
              </a:rPr>
              <a:t> LAVORO. </a:t>
            </a:r>
            <a:endParaRPr lang="it-IT" sz="2000" b="1" dirty="0">
              <a:solidFill>
                <a:srgbClr val="B11F6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1124744"/>
            <a:ext cx="698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Incid</a:t>
            </a:r>
            <a:r>
              <a:rPr lang="it-IT" sz="1600" dirty="0" smtClean="0"/>
              <a:t>. % degli avviamenti di professioni culturali per settore culturale.  2015-2018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In sintesi (da </a:t>
            </a:r>
            <a:r>
              <a:rPr lang="it-IT" i="1" dirty="0" err="1" smtClean="0"/>
              <a:t>completare…</a:t>
            </a:r>
            <a:r>
              <a:rPr lang="it-IT" i="1" dirty="0" smtClean="0"/>
              <a:t>)</a:t>
            </a:r>
            <a:endParaRPr lang="it-IT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8923675"/>
              </p:ext>
            </p:extLst>
          </p:nvPr>
        </p:nvGraphicFramePr>
        <p:xfrm>
          <a:off x="323527" y="1052735"/>
          <a:ext cx="8352929" cy="5237545"/>
        </p:xfrm>
        <a:graphic>
          <a:graphicData uri="http://schemas.openxmlformats.org/drawingml/2006/table">
            <a:tbl>
              <a:tblPr/>
              <a:tblGrid>
                <a:gridCol w="2160241"/>
                <a:gridCol w="1448803"/>
                <a:gridCol w="1660063"/>
                <a:gridCol w="1571654"/>
                <a:gridCol w="1512168"/>
              </a:tblGrid>
              <a:tr h="1440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1400" b="1" kern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Fonte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it-IT" sz="1400" b="1" kern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Unità di rilevazione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Fenomeni osservati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Disaggregazioni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Limiti e potenzialità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869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Istat, Indagine campionaria Forze di Lavoro(*) 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Famiglie di fatto; individui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Caratteristiche del lavoratore e del rapporto di lavoro</a:t>
                      </a:r>
                      <a:endParaRPr lang="it-IT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Provinciale; </a:t>
                      </a: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Ateco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2007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Il fenomeno è troppo raro per risultare</a:t>
                      </a:r>
                      <a:r>
                        <a:rPr lang="it-IT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con dettaglio nel campione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RGS, Archivio SICO dipendenti pubblici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Ente pubblico (datore)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Caratteristiche del lavoratore e del rapporto di lavoro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Dati individuali a livello di ente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Difficoltà di accesso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INPS archivio ex-ENPALS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Rapporto di lavoro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Caratteristiche del lavoratore e del rapporto di lavoro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Provinciale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Solo professioni dello spettacolo 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Istat, Registro statistico dell'occupazione delle imprese (ASIA - Occupazione)(*)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Addetti delle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imprese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Occupazione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Dato individuale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Istat, Registro annuale su retribuzioni, ore e costo del lavoro per individui e imprese (RACLI)(*)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Posizione lavorativa dipendente del settore privato </a:t>
                      </a: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extra-agricolo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Retribuzione lorda oraria per ora retribuita delle posizioni lavorative dipendenti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Provinciale: </a:t>
                      </a:r>
                      <a:r>
                        <a:rPr lang="it-IT" sz="1200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Ateco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2007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Istat,</a:t>
                      </a:r>
                      <a:r>
                        <a:rPr lang="it-IT" sz="12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Indagine sui musei e le istituzioni similari(*)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Aree </a:t>
                      </a:r>
                      <a:r>
                        <a:rPr lang="it-IT" sz="1200" dirty="0" err="1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arch.Monumenti</a:t>
                      </a:r>
                      <a:endParaRPr lang="it-IT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Musei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Consistenza dei beni, fruizione, dipendenti</a:t>
                      </a:r>
                      <a:endParaRPr lang="it-IT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Individuale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Siae, luoghi dello spettacolo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Evento soggetto a comunicazione SIAE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Spettatori e biglietti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Provinciale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Mibact, osservatorio archivi e biblioteche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Ente pubblico (datore)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Nr. dipendenti 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Dato individuale a livello di ente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Regione Toscana, monitoraggio biblioteche comunali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Biblioteca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Dotazione </a:t>
                      </a:r>
                      <a:r>
                        <a:rPr lang="it-IT" sz="120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libraria,</a:t>
                      </a:r>
                      <a:r>
                        <a:rPr lang="it-IT" sz="1200" baseline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fruitori,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dipendenti 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Dato individuale a livello di ente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Regione Toscana, Registro comunicazioni obbligatorie di lavoro 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Rapporto di lavoro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Caratteristiche del datore, lavoratore dipendente e del rapporto di lavoro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Dato individuale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rgbClr val="00000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18925" marR="18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alismo settembre 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Regionalismo settembre 2018</Template>
  <TotalTime>1287</TotalTime>
  <Words>1408</Words>
  <Application>Microsoft Office PowerPoint</Application>
  <PresentationFormat>Presentazione su schermo (4:3)</PresentationFormat>
  <Paragraphs>524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Regionalismo settembre 2018</vt:lpstr>
      <vt:lpstr> IMPRESE E OCCUPAZIONI CULTURALI. UNA PRIMA ESPLORAZIONE DELLE POTENZIALITA’ DI INTEGRAZIONE DELLE FONTI  Annalisa Cicerchia (ISTAT), Sara Gigante (ISTAT), Francesca Rossetti (ISTAT), Sabrina Iommi (IRPET), Donatella Marinari (IRPET)</vt:lpstr>
      <vt:lpstr>Quali misure per l’occupazione culturale?</vt:lpstr>
      <vt:lpstr>L’Italia in Europa</vt:lpstr>
      <vt:lpstr>Le regioni italiane 1</vt:lpstr>
      <vt:lpstr>Le regioni italiane 2</vt:lpstr>
      <vt:lpstr>Le regioni italiane 3</vt:lpstr>
      <vt:lpstr>La Toscana 1</vt:lpstr>
      <vt:lpstr>La Toscana 2</vt:lpstr>
      <vt:lpstr>In sintesi (da completare…)</vt:lpstr>
      <vt:lpstr>Conclusioni</vt:lpstr>
      <vt:lpstr> IMPRESE E OCCUPAZIONI CULTURALI. UNA PRIMA ESPLORAZIONE DELLE POTENZIALITA’ DI INTEGRAZIONE DELLE FONTI  Annalisa Cicerchia (ISTAT), Sara Gigante (ISTAT), Francesca Rossetti (ISTAT), Sabrina Iommi (IRPET), Donatella Marinari (IRPET)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Congiuntura finanza pubblica</dc:title>
  <dc:creator>lattarulo</dc:creator>
  <cp:lastModifiedBy>sabrina.iommi</cp:lastModifiedBy>
  <cp:revision>192</cp:revision>
  <dcterms:created xsi:type="dcterms:W3CDTF">2018-09-07T14:59:23Z</dcterms:created>
  <dcterms:modified xsi:type="dcterms:W3CDTF">2019-09-13T10:01:54Z</dcterms:modified>
</cp:coreProperties>
</file>