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docProps/custom.xml" ContentType="application/vnd.openxmlformats-officedocument.custom-properties+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drawings/drawing5.xml" ContentType="application/vnd.openxmlformats-officedocument.drawingml.chartshap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10.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 id="2147483700" r:id="rId2"/>
  </p:sldMasterIdLst>
  <p:notesMasterIdLst>
    <p:notesMasterId r:id="rId26"/>
  </p:notesMasterIdLst>
  <p:handoutMasterIdLst>
    <p:handoutMasterId r:id="rId27"/>
  </p:handoutMasterIdLst>
  <p:sldIdLst>
    <p:sldId id="256" r:id="rId3"/>
    <p:sldId id="355" r:id="rId4"/>
    <p:sldId id="350" r:id="rId5"/>
    <p:sldId id="359" r:id="rId6"/>
    <p:sldId id="358" r:id="rId7"/>
    <p:sldId id="307" r:id="rId8"/>
    <p:sldId id="310" r:id="rId9"/>
    <p:sldId id="366" r:id="rId10"/>
    <p:sldId id="367" r:id="rId11"/>
    <p:sldId id="368" r:id="rId12"/>
    <p:sldId id="339" r:id="rId13"/>
    <p:sldId id="268" r:id="rId14"/>
    <p:sldId id="270" r:id="rId15"/>
    <p:sldId id="345" r:id="rId16"/>
    <p:sldId id="294" r:id="rId17"/>
    <p:sldId id="363" r:id="rId18"/>
    <p:sldId id="353" r:id="rId19"/>
    <p:sldId id="361" r:id="rId20"/>
    <p:sldId id="370" r:id="rId21"/>
    <p:sldId id="344" r:id="rId22"/>
    <p:sldId id="371" r:id="rId23"/>
    <p:sldId id="354" r:id="rId24"/>
    <p:sldId id="365" r:id="rId25"/>
  </p:sldIdLst>
  <p:sldSz cx="9144000" cy="6858000" type="screen4x3"/>
  <p:notesSz cx="6797675" cy="98742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005C"/>
    <a:srgbClr val="CC0066"/>
    <a:srgbClr val="DE006F"/>
    <a:srgbClr val="FF65B2"/>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91" autoAdjust="0"/>
    <p:restoredTop sz="86486" autoAdjust="0"/>
  </p:normalViewPr>
  <p:slideViewPr>
    <p:cSldViewPr>
      <p:cViewPr>
        <p:scale>
          <a:sx n="90" d="100"/>
          <a:sy n="90" d="100"/>
        </p:scale>
        <p:origin x="-156" y="66"/>
      </p:cViewPr>
      <p:guideLst>
        <p:guide orient="horz" pos="2160"/>
        <p:guide pos="2880"/>
      </p:guideLst>
    </p:cSldViewPr>
  </p:slideViewPr>
  <p:outlineViewPr>
    <p:cViewPr>
      <p:scale>
        <a:sx n="33" d="100"/>
        <a:sy n="33" d="100"/>
      </p:scale>
      <p:origin x="246" y="0"/>
    </p:cViewPr>
    <p:sldLst>
      <p:sld r:id="rId1" collapse="1"/>
      <p:sld r:id="rId2" collapse="1"/>
    </p:sldLst>
  </p:outlineViewPr>
  <p:notesTextViewPr>
    <p:cViewPr>
      <p:scale>
        <a:sx n="100" d="100"/>
        <a:sy n="100" d="100"/>
      </p:scale>
      <p:origin x="0" y="0"/>
    </p:cViewPr>
  </p:notesTextViewPr>
  <p:sorterViewPr>
    <p:cViewPr>
      <p:scale>
        <a:sx n="66" d="100"/>
        <a:sy n="66" d="100"/>
      </p:scale>
      <p:origin x="0" y="6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attarulo\Documents\PATRIZIA\2017\Finanza%20pubblica\Tab%20debito.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lattarulo\Documents\PATRIZIA\2017\Finanza%20pubblica\Copia%20di%20Alcune%20tab%20Corte%20dei%20Conti.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lattarulo\Documents\PATRIZIA\2017\Finanza%20pubblica\Copia%20di%20Alcune%20tab%20Corte%20dei%20Conti.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lattarulo\Documents\PATRIZIA\2017\Finanza%20pubblica\Copia%20di%20Alcune%20tab%20Corte%20dei%20Cont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attarulo\Documents\PATRIZIA\2017\Finanza%20pubblica\Tab%20debito.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10.10.11.11\allestimento\Archivio%202017%20Provvisorio\Lattarulo\PPT%20ANCI%20Toscana%2018.01.2017%20Lattarulo_Ferretti_Taddei\Calcoli.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10.10.11.11\allestimento\Archivio%202017%20Provvisorio\Lattarulo\PPT%20ANCI%20Toscana%2018.01.2017%20Lattarulo_Ferretti_Taddei\Calcoli.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10.10.11.11\allestimento\Archivio%202017%20Provvisorio\Lattarulo\PPT%20ANCI%20Toscana%2018.01.2017%20Lattarulo_Ferretti_Taddei\Calcoli.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lattarulo\Documents\PATRIZIA\2017\OOPP\Copia%20di%20Spesa%20investimenti%20Regione%20Toscana%20-%20luglio%20201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lattarulo\Documents\PATRIZIA\2017\OOPP\Copia%20di%20Spesa%20investimenti%20Regione%20Toscana%20-%20luglio%202017.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lattarulo\Documents\PATRIZIA\2017\OOPP\Copia%20di%20Spesa%20investimenti%20Regione%20Toscana%20-%20luglio%20201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attarulo\Documents\PATRIZIA\2017\Finanza%20pubblica\Copia%20di%20Alcune%20tab%20Corte%20dei%20Cont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0.12410134728779702"/>
          <c:y val="2.8645833333333356E-2"/>
          <c:w val="0.86561037529119889"/>
          <c:h val="0.81839854002624657"/>
        </c:manualLayout>
      </c:layout>
      <c:lineChart>
        <c:grouping val="standard"/>
        <c:ser>
          <c:idx val="0"/>
          <c:order val="0"/>
          <c:tx>
            <c:strRef>
              <c:f>Foglio1!$E$1</c:f>
              <c:strCache>
                <c:ptCount val="1"/>
                <c:pt idx="0">
                  <c:v>DEBITO/PIL</c:v>
                </c:pt>
              </c:strCache>
            </c:strRef>
          </c:tx>
          <c:spPr>
            <a:ln w="28575" cap="rnd">
              <a:solidFill>
                <a:srgbClr val="0070C0"/>
              </a:solidFill>
              <a:round/>
            </a:ln>
            <a:effectLst/>
          </c:spPr>
          <c:marker>
            <c:symbol val="none"/>
          </c:marker>
          <c:cat>
            <c:numRef>
              <c:f>Foglio1!$A$2:$A$157</c:f>
              <c:numCache>
                <c:formatCode>General</c:formatCode>
                <c:ptCount val="156"/>
                <c:pt idx="0">
                  <c:v>1861</c:v>
                </c:pt>
                <c:pt idx="1">
                  <c:v>1862</c:v>
                </c:pt>
                <c:pt idx="2">
                  <c:v>1863</c:v>
                </c:pt>
                <c:pt idx="3">
                  <c:v>1864</c:v>
                </c:pt>
                <c:pt idx="4">
                  <c:v>1865</c:v>
                </c:pt>
                <c:pt idx="5">
                  <c:v>1866</c:v>
                </c:pt>
                <c:pt idx="6">
                  <c:v>1867</c:v>
                </c:pt>
                <c:pt idx="7">
                  <c:v>1868</c:v>
                </c:pt>
                <c:pt idx="8">
                  <c:v>1869</c:v>
                </c:pt>
                <c:pt idx="9">
                  <c:v>1870</c:v>
                </c:pt>
                <c:pt idx="10">
                  <c:v>1871</c:v>
                </c:pt>
                <c:pt idx="11">
                  <c:v>1872</c:v>
                </c:pt>
                <c:pt idx="12">
                  <c:v>1873</c:v>
                </c:pt>
                <c:pt idx="13">
                  <c:v>1874</c:v>
                </c:pt>
                <c:pt idx="14">
                  <c:v>1875</c:v>
                </c:pt>
                <c:pt idx="15">
                  <c:v>1876</c:v>
                </c:pt>
                <c:pt idx="16">
                  <c:v>1877</c:v>
                </c:pt>
                <c:pt idx="17">
                  <c:v>1878</c:v>
                </c:pt>
                <c:pt idx="18">
                  <c:v>1879</c:v>
                </c:pt>
                <c:pt idx="19">
                  <c:v>1880</c:v>
                </c:pt>
                <c:pt idx="20">
                  <c:v>1881</c:v>
                </c:pt>
                <c:pt idx="21">
                  <c:v>1882</c:v>
                </c:pt>
                <c:pt idx="22">
                  <c:v>1883</c:v>
                </c:pt>
                <c:pt idx="23">
                  <c:v>1884</c:v>
                </c:pt>
                <c:pt idx="24">
                  <c:v>1885</c:v>
                </c:pt>
                <c:pt idx="25">
                  <c:v>1886</c:v>
                </c:pt>
                <c:pt idx="26">
                  <c:v>1887</c:v>
                </c:pt>
                <c:pt idx="27">
                  <c:v>1888</c:v>
                </c:pt>
                <c:pt idx="28">
                  <c:v>1889</c:v>
                </c:pt>
                <c:pt idx="29">
                  <c:v>1890</c:v>
                </c:pt>
                <c:pt idx="30">
                  <c:v>1891</c:v>
                </c:pt>
                <c:pt idx="31">
                  <c:v>1892</c:v>
                </c:pt>
                <c:pt idx="32">
                  <c:v>1893</c:v>
                </c:pt>
                <c:pt idx="33">
                  <c:v>1894</c:v>
                </c:pt>
                <c:pt idx="34">
                  <c:v>1895</c:v>
                </c:pt>
                <c:pt idx="35">
                  <c:v>1896</c:v>
                </c:pt>
                <c:pt idx="36">
                  <c:v>1897</c:v>
                </c:pt>
                <c:pt idx="37">
                  <c:v>1898</c:v>
                </c:pt>
                <c:pt idx="38">
                  <c:v>1899</c:v>
                </c:pt>
                <c:pt idx="39">
                  <c:v>1900</c:v>
                </c:pt>
                <c:pt idx="40">
                  <c:v>1901</c:v>
                </c:pt>
                <c:pt idx="41">
                  <c:v>1902</c:v>
                </c:pt>
                <c:pt idx="42">
                  <c:v>1903</c:v>
                </c:pt>
                <c:pt idx="43">
                  <c:v>1904</c:v>
                </c:pt>
                <c:pt idx="44">
                  <c:v>1905</c:v>
                </c:pt>
                <c:pt idx="45">
                  <c:v>1906</c:v>
                </c:pt>
                <c:pt idx="46">
                  <c:v>1907</c:v>
                </c:pt>
                <c:pt idx="47">
                  <c:v>1908</c:v>
                </c:pt>
                <c:pt idx="48">
                  <c:v>1909</c:v>
                </c:pt>
                <c:pt idx="49">
                  <c:v>1910</c:v>
                </c:pt>
                <c:pt idx="50">
                  <c:v>1911</c:v>
                </c:pt>
                <c:pt idx="51">
                  <c:v>1912</c:v>
                </c:pt>
                <c:pt idx="52">
                  <c:v>1913</c:v>
                </c:pt>
                <c:pt idx="53">
                  <c:v>1914</c:v>
                </c:pt>
                <c:pt idx="54">
                  <c:v>1915</c:v>
                </c:pt>
                <c:pt idx="55">
                  <c:v>1916</c:v>
                </c:pt>
                <c:pt idx="56">
                  <c:v>1917</c:v>
                </c:pt>
                <c:pt idx="57">
                  <c:v>1918</c:v>
                </c:pt>
                <c:pt idx="58">
                  <c:v>1919</c:v>
                </c:pt>
                <c:pt idx="59">
                  <c:v>1920</c:v>
                </c:pt>
                <c:pt idx="60">
                  <c:v>1921</c:v>
                </c:pt>
                <c:pt idx="61">
                  <c:v>1922</c:v>
                </c:pt>
                <c:pt idx="62">
                  <c:v>1923</c:v>
                </c:pt>
                <c:pt idx="63">
                  <c:v>1924</c:v>
                </c:pt>
                <c:pt idx="64">
                  <c:v>1925</c:v>
                </c:pt>
                <c:pt idx="65">
                  <c:v>1926</c:v>
                </c:pt>
                <c:pt idx="66">
                  <c:v>1927</c:v>
                </c:pt>
                <c:pt idx="67">
                  <c:v>1928</c:v>
                </c:pt>
                <c:pt idx="68">
                  <c:v>1929</c:v>
                </c:pt>
                <c:pt idx="69">
                  <c:v>1930</c:v>
                </c:pt>
                <c:pt idx="70">
                  <c:v>1931</c:v>
                </c:pt>
                <c:pt idx="71">
                  <c:v>1932</c:v>
                </c:pt>
                <c:pt idx="72">
                  <c:v>1933</c:v>
                </c:pt>
                <c:pt idx="73">
                  <c:v>1934</c:v>
                </c:pt>
                <c:pt idx="74">
                  <c:v>1935</c:v>
                </c:pt>
                <c:pt idx="75">
                  <c:v>1936</c:v>
                </c:pt>
                <c:pt idx="76">
                  <c:v>1937</c:v>
                </c:pt>
                <c:pt idx="77">
                  <c:v>1938</c:v>
                </c:pt>
                <c:pt idx="78">
                  <c:v>1939</c:v>
                </c:pt>
                <c:pt idx="79">
                  <c:v>1940</c:v>
                </c:pt>
                <c:pt idx="80">
                  <c:v>1941</c:v>
                </c:pt>
                <c:pt idx="81">
                  <c:v>1942</c:v>
                </c:pt>
                <c:pt idx="82">
                  <c:v>1943</c:v>
                </c:pt>
                <c:pt idx="83">
                  <c:v>1944</c:v>
                </c:pt>
                <c:pt idx="84">
                  <c:v>1945</c:v>
                </c:pt>
                <c:pt idx="85">
                  <c:v>1946</c:v>
                </c:pt>
                <c:pt idx="86">
                  <c:v>1947</c:v>
                </c:pt>
                <c:pt idx="87">
                  <c:v>1948</c:v>
                </c:pt>
                <c:pt idx="88">
                  <c:v>1949</c:v>
                </c:pt>
                <c:pt idx="89">
                  <c:v>1950</c:v>
                </c:pt>
                <c:pt idx="90">
                  <c:v>1951</c:v>
                </c:pt>
                <c:pt idx="91">
                  <c:v>1952</c:v>
                </c:pt>
                <c:pt idx="92">
                  <c:v>1953</c:v>
                </c:pt>
                <c:pt idx="93">
                  <c:v>1954</c:v>
                </c:pt>
                <c:pt idx="94">
                  <c:v>1955</c:v>
                </c:pt>
                <c:pt idx="95">
                  <c:v>1956</c:v>
                </c:pt>
                <c:pt idx="96">
                  <c:v>1957</c:v>
                </c:pt>
                <c:pt idx="97">
                  <c:v>1958</c:v>
                </c:pt>
                <c:pt idx="98">
                  <c:v>1959</c:v>
                </c:pt>
                <c:pt idx="99">
                  <c:v>1960</c:v>
                </c:pt>
                <c:pt idx="100">
                  <c:v>1961</c:v>
                </c:pt>
                <c:pt idx="101">
                  <c:v>1962</c:v>
                </c:pt>
                <c:pt idx="102">
                  <c:v>1963</c:v>
                </c:pt>
                <c:pt idx="103">
                  <c:v>1964</c:v>
                </c:pt>
                <c:pt idx="104">
                  <c:v>1965</c:v>
                </c:pt>
                <c:pt idx="105">
                  <c:v>1966</c:v>
                </c:pt>
                <c:pt idx="106">
                  <c:v>1967</c:v>
                </c:pt>
                <c:pt idx="107">
                  <c:v>1968</c:v>
                </c:pt>
                <c:pt idx="108">
                  <c:v>1969</c:v>
                </c:pt>
                <c:pt idx="109">
                  <c:v>1970</c:v>
                </c:pt>
                <c:pt idx="110">
                  <c:v>1971</c:v>
                </c:pt>
                <c:pt idx="111">
                  <c:v>1972</c:v>
                </c:pt>
                <c:pt idx="112">
                  <c:v>1973</c:v>
                </c:pt>
                <c:pt idx="113">
                  <c:v>1974</c:v>
                </c:pt>
                <c:pt idx="114">
                  <c:v>1975</c:v>
                </c:pt>
                <c:pt idx="115">
                  <c:v>1976</c:v>
                </c:pt>
                <c:pt idx="116">
                  <c:v>1977</c:v>
                </c:pt>
                <c:pt idx="117">
                  <c:v>1978</c:v>
                </c:pt>
                <c:pt idx="118">
                  <c:v>1979</c:v>
                </c:pt>
                <c:pt idx="119">
                  <c:v>1980</c:v>
                </c:pt>
                <c:pt idx="120">
                  <c:v>1981</c:v>
                </c:pt>
                <c:pt idx="121">
                  <c:v>1982</c:v>
                </c:pt>
                <c:pt idx="122">
                  <c:v>1983</c:v>
                </c:pt>
                <c:pt idx="123">
                  <c:v>1984</c:v>
                </c:pt>
                <c:pt idx="124">
                  <c:v>1985</c:v>
                </c:pt>
                <c:pt idx="125">
                  <c:v>1986</c:v>
                </c:pt>
                <c:pt idx="126">
                  <c:v>1987</c:v>
                </c:pt>
                <c:pt idx="127">
                  <c:v>1988</c:v>
                </c:pt>
                <c:pt idx="128">
                  <c:v>1989</c:v>
                </c:pt>
                <c:pt idx="129">
                  <c:v>1990</c:v>
                </c:pt>
                <c:pt idx="130">
                  <c:v>1991</c:v>
                </c:pt>
                <c:pt idx="131">
                  <c:v>1992</c:v>
                </c:pt>
                <c:pt idx="132">
                  <c:v>1993</c:v>
                </c:pt>
                <c:pt idx="133">
                  <c:v>1994</c:v>
                </c:pt>
                <c:pt idx="134">
                  <c:v>1995</c:v>
                </c:pt>
                <c:pt idx="135">
                  <c:v>1996</c:v>
                </c:pt>
                <c:pt idx="136">
                  <c:v>1997</c:v>
                </c:pt>
                <c:pt idx="137">
                  <c:v>1998</c:v>
                </c:pt>
                <c:pt idx="138">
                  <c:v>1999</c:v>
                </c:pt>
                <c:pt idx="139">
                  <c:v>2000</c:v>
                </c:pt>
                <c:pt idx="140">
                  <c:v>2001</c:v>
                </c:pt>
                <c:pt idx="141">
                  <c:v>2002</c:v>
                </c:pt>
                <c:pt idx="142">
                  <c:v>2003</c:v>
                </c:pt>
                <c:pt idx="143">
                  <c:v>2004</c:v>
                </c:pt>
                <c:pt idx="144">
                  <c:v>2005</c:v>
                </c:pt>
                <c:pt idx="145">
                  <c:v>2006</c:v>
                </c:pt>
                <c:pt idx="146">
                  <c:v>2007</c:v>
                </c:pt>
                <c:pt idx="147">
                  <c:v>2008</c:v>
                </c:pt>
                <c:pt idx="148">
                  <c:v>2009</c:v>
                </c:pt>
                <c:pt idx="149">
                  <c:v>2010</c:v>
                </c:pt>
                <c:pt idx="150">
                  <c:v>2011</c:v>
                </c:pt>
                <c:pt idx="151">
                  <c:v>2012</c:v>
                </c:pt>
                <c:pt idx="152">
                  <c:v>2013</c:v>
                </c:pt>
                <c:pt idx="153">
                  <c:v>2014</c:v>
                </c:pt>
                <c:pt idx="154">
                  <c:v>2015</c:v>
                </c:pt>
                <c:pt idx="155">
                  <c:v>2016</c:v>
                </c:pt>
              </c:numCache>
            </c:numRef>
          </c:cat>
          <c:val>
            <c:numRef>
              <c:f>Foglio1!$E$2:$E$157</c:f>
              <c:numCache>
                <c:formatCode>0.0%</c:formatCode>
                <c:ptCount val="156"/>
                <c:pt idx="0">
                  <c:v>0.37647917045374291</c:v>
                </c:pt>
                <c:pt idx="1">
                  <c:v>0.40504726902008931</c:v>
                </c:pt>
                <c:pt idx="2">
                  <c:v>0.48197809377840978</c:v>
                </c:pt>
                <c:pt idx="3">
                  <c:v>0.58544610327852431</c:v>
                </c:pt>
                <c:pt idx="4">
                  <c:v>0.62846664572598998</c:v>
                </c:pt>
                <c:pt idx="5">
                  <c:v>0.6702926107585786</c:v>
                </c:pt>
                <c:pt idx="6">
                  <c:v>0.81656091157862809</c:v>
                </c:pt>
                <c:pt idx="7">
                  <c:v>0.82304078765713784</c:v>
                </c:pt>
                <c:pt idx="8">
                  <c:v>0.87693561426683653</c:v>
                </c:pt>
                <c:pt idx="9">
                  <c:v>0.93456375928639857</c:v>
                </c:pt>
                <c:pt idx="10">
                  <c:v>0.96128930327258388</c:v>
                </c:pt>
                <c:pt idx="11">
                  <c:v>0.92051022411063432</c:v>
                </c:pt>
                <c:pt idx="12">
                  <c:v>0.84164019636326515</c:v>
                </c:pt>
                <c:pt idx="13">
                  <c:v>0.77811949872570663</c:v>
                </c:pt>
                <c:pt idx="14">
                  <c:v>0.91099948677137665</c:v>
                </c:pt>
                <c:pt idx="15">
                  <c:v>1.0519649178543096</c:v>
                </c:pt>
                <c:pt idx="16">
                  <c:v>0.94574364394239363</c:v>
                </c:pt>
                <c:pt idx="17">
                  <c:v>0.95699654781879073</c:v>
                </c:pt>
                <c:pt idx="18">
                  <c:v>0.99725322638939062</c:v>
                </c:pt>
                <c:pt idx="19">
                  <c:v>0.92910671334264028</c:v>
                </c:pt>
                <c:pt idx="20">
                  <c:v>1.0376109546765981</c:v>
                </c:pt>
                <c:pt idx="21">
                  <c:v>1.0845568998285633</c:v>
                </c:pt>
                <c:pt idx="22">
                  <c:v>1.113873986106956</c:v>
                </c:pt>
                <c:pt idx="23">
                  <c:v>1.146912866498357</c:v>
                </c:pt>
                <c:pt idx="24">
                  <c:v>1.0654682299990179</c:v>
                </c:pt>
                <c:pt idx="25">
                  <c:v>1.0155392623291966</c:v>
                </c:pt>
                <c:pt idx="26">
                  <c:v>1.0717406397084839</c:v>
                </c:pt>
                <c:pt idx="27">
                  <c:v>1.1187300155996938</c:v>
                </c:pt>
                <c:pt idx="28">
                  <c:v>1.0967387732632727</c:v>
                </c:pt>
                <c:pt idx="29">
                  <c:v>1.0513346865006099</c:v>
                </c:pt>
                <c:pt idx="30">
                  <c:v>1.0835925647036009</c:v>
                </c:pt>
                <c:pt idx="31">
                  <c:v>1.1642509812173869</c:v>
                </c:pt>
                <c:pt idx="32">
                  <c:v>1.1819640922365555</c:v>
                </c:pt>
                <c:pt idx="33">
                  <c:v>1.2573508215920317</c:v>
                </c:pt>
                <c:pt idx="34">
                  <c:v>1.1808871205795275</c:v>
                </c:pt>
                <c:pt idx="35">
                  <c:v>1.1805180646939251</c:v>
                </c:pt>
                <c:pt idx="36">
                  <c:v>1.1928304098940261</c:v>
                </c:pt>
                <c:pt idx="37">
                  <c:v>1.1828912707892738</c:v>
                </c:pt>
                <c:pt idx="38">
                  <c:v>1.1394242409951465</c:v>
                </c:pt>
                <c:pt idx="39">
                  <c:v>1.1131197753160131</c:v>
                </c:pt>
                <c:pt idx="40">
                  <c:v>1.0802978460254073</c:v>
                </c:pt>
                <c:pt idx="41">
                  <c:v>1.0712609174136698</c:v>
                </c:pt>
                <c:pt idx="42">
                  <c:v>1.0311597399021755</c:v>
                </c:pt>
                <c:pt idx="43">
                  <c:v>1.0282605306621209</c:v>
                </c:pt>
                <c:pt idx="44">
                  <c:v>0.98916682085734009</c:v>
                </c:pt>
                <c:pt idx="45">
                  <c:v>0.9064246680618776</c:v>
                </c:pt>
                <c:pt idx="46">
                  <c:v>0.85646433450630166</c:v>
                </c:pt>
                <c:pt idx="47">
                  <c:v>0.87735710248734033</c:v>
                </c:pt>
                <c:pt idx="48">
                  <c:v>0.85794288281696907</c:v>
                </c:pt>
                <c:pt idx="49">
                  <c:v>0.8421069439046005</c:v>
                </c:pt>
                <c:pt idx="50">
                  <c:v>0.76202273418614885</c:v>
                </c:pt>
                <c:pt idx="51">
                  <c:v>0.74627988713669502</c:v>
                </c:pt>
                <c:pt idx="52">
                  <c:v>0.73865278235339316</c:v>
                </c:pt>
                <c:pt idx="53">
                  <c:v>0.83169640641474663</c:v>
                </c:pt>
                <c:pt idx="54">
                  <c:v>0.94627053366887937</c:v>
                </c:pt>
                <c:pt idx="55">
                  <c:v>0.83884070473033068</c:v>
                </c:pt>
                <c:pt idx="56">
                  <c:v>0.98114942922970361</c:v>
                </c:pt>
                <c:pt idx="57">
                  <c:v>0.97094834741194569</c:v>
                </c:pt>
                <c:pt idx="58">
                  <c:v>1.3946807989990055</c:v>
                </c:pt>
                <c:pt idx="59">
                  <c:v>1.5947312692259075</c:v>
                </c:pt>
                <c:pt idx="60">
                  <c:v>1.5892147701287309</c:v>
                </c:pt>
                <c:pt idx="61">
                  <c:v>1.4836622653533798</c:v>
                </c:pt>
                <c:pt idx="62">
                  <c:v>1.4916445687192672</c:v>
                </c:pt>
                <c:pt idx="63">
                  <c:v>1.5287087660406282</c:v>
                </c:pt>
                <c:pt idx="64">
                  <c:v>1.1123813667613636</c:v>
                </c:pt>
                <c:pt idx="65">
                  <c:v>0.94786354935382955</c:v>
                </c:pt>
                <c:pt idx="66">
                  <c:v>1.0729467106546038</c:v>
                </c:pt>
                <c:pt idx="67">
                  <c:v>1.0414762687377233</c:v>
                </c:pt>
                <c:pt idx="68">
                  <c:v>1.023793299014321</c:v>
                </c:pt>
                <c:pt idx="69">
                  <c:v>1.164606852609229</c:v>
                </c:pt>
                <c:pt idx="70">
                  <c:v>1.13099051433235</c:v>
                </c:pt>
                <c:pt idx="71">
                  <c:v>0.92637652888107136</c:v>
                </c:pt>
                <c:pt idx="72">
                  <c:v>1.0357183876965808</c:v>
                </c:pt>
                <c:pt idx="73">
                  <c:v>1.0856837637361461</c:v>
                </c:pt>
                <c:pt idx="74">
                  <c:v>0.99079848836082662</c:v>
                </c:pt>
                <c:pt idx="75">
                  <c:v>1.0391719883585202</c:v>
                </c:pt>
                <c:pt idx="76">
                  <c:v>0.86844784079951065</c:v>
                </c:pt>
                <c:pt idx="77">
                  <c:v>0.85224495051075611</c:v>
                </c:pt>
                <c:pt idx="78">
                  <c:v>0.83456104118573859</c:v>
                </c:pt>
                <c:pt idx="79">
                  <c:v>0.85824025129961312</c:v>
                </c:pt>
                <c:pt idx="80">
                  <c:v>1.0198916731882128</c:v>
                </c:pt>
                <c:pt idx="81">
                  <c:v>1.1362713910813904</c:v>
                </c:pt>
                <c:pt idx="82">
                  <c:v>1.1260671795422157</c:v>
                </c:pt>
                <c:pt idx="83">
                  <c:v>0.87597319725822664</c:v>
                </c:pt>
                <c:pt idx="84">
                  <c:v>0.68345802174733428</c:v>
                </c:pt>
                <c:pt idx="85">
                  <c:v>0.39999910093937113</c:v>
                </c:pt>
                <c:pt idx="86">
                  <c:v>0.25434242488371628</c:v>
                </c:pt>
                <c:pt idx="87">
                  <c:v>0.2868116427481055</c:v>
                </c:pt>
                <c:pt idx="88">
                  <c:v>0.31790771494169545</c:v>
                </c:pt>
                <c:pt idx="89">
                  <c:v>0.31254854649859226</c:v>
                </c:pt>
                <c:pt idx="90">
                  <c:v>0.31015548865652676</c:v>
                </c:pt>
                <c:pt idx="91">
                  <c:v>0.32843965996337382</c:v>
                </c:pt>
                <c:pt idx="92">
                  <c:v>0.33519265125939213</c:v>
                </c:pt>
                <c:pt idx="93">
                  <c:v>0.35071251127144976</c:v>
                </c:pt>
                <c:pt idx="94">
                  <c:v>0.34903247886409511</c:v>
                </c:pt>
                <c:pt idx="95">
                  <c:v>0.3376187978634726</c:v>
                </c:pt>
                <c:pt idx="96">
                  <c:v>0.32988594238161711</c:v>
                </c:pt>
                <c:pt idx="97">
                  <c:v>0.32659904188126682</c:v>
                </c:pt>
                <c:pt idx="98">
                  <c:v>0.33698021131113848</c:v>
                </c:pt>
                <c:pt idx="99">
                  <c:v>0.31900853431517984</c:v>
                </c:pt>
                <c:pt idx="100">
                  <c:v>0.30032503274967903</c:v>
                </c:pt>
                <c:pt idx="101">
                  <c:v>0.28886002354493789</c:v>
                </c:pt>
                <c:pt idx="102">
                  <c:v>0.26936497079624994</c:v>
                </c:pt>
                <c:pt idx="103">
                  <c:v>0.26766603841125519</c:v>
                </c:pt>
                <c:pt idx="104">
                  <c:v>0.2780270454714785</c:v>
                </c:pt>
                <c:pt idx="105">
                  <c:v>0.3248100811700973</c:v>
                </c:pt>
                <c:pt idx="106">
                  <c:v>0.32053020900207951</c:v>
                </c:pt>
                <c:pt idx="107">
                  <c:v>0.34422618522048748</c:v>
                </c:pt>
                <c:pt idx="108">
                  <c:v>0.35037266671311096</c:v>
                </c:pt>
                <c:pt idx="109">
                  <c:v>0.3597769184414093</c:v>
                </c:pt>
                <c:pt idx="110">
                  <c:v>0.40643269977185775</c:v>
                </c:pt>
                <c:pt idx="111">
                  <c:v>0.46164228365661991</c:v>
                </c:pt>
                <c:pt idx="112">
                  <c:v>0.490849113586174</c:v>
                </c:pt>
                <c:pt idx="113">
                  <c:v>0.48784610023554126</c:v>
                </c:pt>
                <c:pt idx="114">
                  <c:v>0.55050112932962236</c:v>
                </c:pt>
                <c:pt idx="115">
                  <c:v>0.54740932030537803</c:v>
                </c:pt>
                <c:pt idx="116">
                  <c:v>0.53777549688967274</c:v>
                </c:pt>
                <c:pt idx="117">
                  <c:v>0.57836430600996158</c:v>
                </c:pt>
                <c:pt idx="118">
                  <c:v>0.56646501407369565</c:v>
                </c:pt>
                <c:pt idx="119">
                  <c:v>0.54571594657412725</c:v>
                </c:pt>
                <c:pt idx="120">
                  <c:v>0.56847058672732109</c:v>
                </c:pt>
                <c:pt idx="121">
                  <c:v>0.61376485480518383</c:v>
                </c:pt>
                <c:pt idx="122">
                  <c:v>0.67402756573161349</c:v>
                </c:pt>
                <c:pt idx="123">
                  <c:v>0.72703011344686264</c:v>
                </c:pt>
                <c:pt idx="124">
                  <c:v>0.78472120489295649</c:v>
                </c:pt>
                <c:pt idx="125">
                  <c:v>0.82411698444916026</c:v>
                </c:pt>
                <c:pt idx="126">
                  <c:v>0.86164175655764352</c:v>
                </c:pt>
                <c:pt idx="127">
                  <c:v>0.87724870124530463</c:v>
                </c:pt>
                <c:pt idx="128">
                  <c:v>0.90045781579674156</c:v>
                </c:pt>
                <c:pt idx="129">
                  <c:v>0.91889408403306505</c:v>
                </c:pt>
                <c:pt idx="130">
                  <c:v>0.95069377812874634</c:v>
                </c:pt>
                <c:pt idx="131">
                  <c:v>1.016400724049928</c:v>
                </c:pt>
                <c:pt idx="132">
                  <c:v>1.1134110832119746</c:v>
                </c:pt>
                <c:pt idx="133">
                  <c:v>1.1727310892582781</c:v>
                </c:pt>
                <c:pt idx="134">
                  <c:v>1.1690947831000358</c:v>
                </c:pt>
                <c:pt idx="135">
                  <c:v>1.1634088438756003</c:v>
                </c:pt>
                <c:pt idx="136">
                  <c:v>1.1376397397933409</c:v>
                </c:pt>
                <c:pt idx="137">
                  <c:v>1.1080785164806026</c:v>
                </c:pt>
                <c:pt idx="138">
                  <c:v>1.0965548074005786</c:v>
                </c:pt>
                <c:pt idx="139">
                  <c:v>1.0510638086367681</c:v>
                </c:pt>
                <c:pt idx="140">
                  <c:v>1.04726742384857</c:v>
                </c:pt>
                <c:pt idx="141">
                  <c:v>1.0192339896731331</c:v>
                </c:pt>
                <c:pt idx="142">
                  <c:v>1.0048542219550121</c:v>
                </c:pt>
                <c:pt idx="143">
                  <c:v>1.0008933392685062</c:v>
                </c:pt>
                <c:pt idx="144">
                  <c:v>1.0194090766121484</c:v>
                </c:pt>
                <c:pt idx="145">
                  <c:v>1.0255728107530686</c:v>
                </c:pt>
                <c:pt idx="146">
                  <c:v>0.99792017241393105</c:v>
                </c:pt>
                <c:pt idx="147">
                  <c:v>1.0240479801667335</c:v>
                </c:pt>
                <c:pt idx="148">
                  <c:v>1.1254457254899988</c:v>
                </c:pt>
                <c:pt idx="149">
                  <c:v>1.1540822349350186</c:v>
                </c:pt>
                <c:pt idx="150">
                  <c:v>1.1651619834165241</c:v>
                </c:pt>
                <c:pt idx="151">
                  <c:v>1.2335516020996675</c:v>
                </c:pt>
                <c:pt idx="152">
                  <c:v>1.2901538840767206</c:v>
                </c:pt>
                <c:pt idx="153">
                  <c:v>1.3189734905353299</c:v>
                </c:pt>
                <c:pt idx="154">
                  <c:v>1.32293734698704</c:v>
                </c:pt>
                <c:pt idx="155">
                  <c:v>1.3261835845512546</c:v>
                </c:pt>
              </c:numCache>
            </c:numRef>
          </c:val>
          <c:extLst xmlns:c16r2="http://schemas.microsoft.com/office/drawing/2015/06/chart">
            <c:ext xmlns:c16="http://schemas.microsoft.com/office/drawing/2014/chart" uri="{C3380CC4-5D6E-409C-BE32-E72D297353CC}">
              <c16:uniqueId val="{00000000-5D54-46F9-8FDB-28D9B9703DAF}"/>
            </c:ext>
          </c:extLst>
        </c:ser>
        <c:marker val="1"/>
        <c:axId val="45534592"/>
        <c:axId val="45550592"/>
      </c:lineChart>
      <c:catAx>
        <c:axId val="4553459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100" b="0" i="0" u="none" strike="noStrike" kern="1200" baseline="0">
                <a:solidFill>
                  <a:schemeClr val="tx1"/>
                </a:solidFill>
                <a:latin typeface="+mn-lt"/>
                <a:ea typeface="+mn-ea"/>
                <a:cs typeface="+mn-cs"/>
              </a:defRPr>
            </a:pPr>
            <a:endParaRPr lang="it-IT"/>
          </a:p>
        </c:txPr>
        <c:crossAx val="45550592"/>
        <c:crosses val="autoZero"/>
        <c:auto val="1"/>
        <c:lblAlgn val="ctr"/>
        <c:lblOffset val="100"/>
      </c:catAx>
      <c:valAx>
        <c:axId val="45550592"/>
        <c:scaling>
          <c:orientation val="minMax"/>
        </c:scaling>
        <c:axPos val="l"/>
        <c:majorGridlines>
          <c:spPr>
            <a:ln w="9525" cap="flat" cmpd="sng" algn="ctr">
              <a:solidFill>
                <a:schemeClr val="tx1">
                  <a:lumMod val="15000"/>
                  <a:lumOff val="85000"/>
                </a:schemeClr>
              </a:solidFill>
              <a:round/>
            </a:ln>
            <a:effectLst/>
          </c:spPr>
        </c:majorGridlines>
        <c:numFmt formatCode="0%" sourceLinked="0"/>
        <c:majorTickMark val="none"/>
        <c:tickLblPos val="nextTo"/>
        <c:spPr>
          <a:noFill/>
          <a:ln>
            <a:noFill/>
          </a:ln>
          <a:effectLst/>
        </c:spPr>
        <c:txPr>
          <a:bodyPr rot="-60000000" spcFirstLastPara="1" vertOverflow="ellipsis" vert="horz" wrap="square" anchor="ctr" anchorCtr="1"/>
          <a:lstStyle/>
          <a:p>
            <a:pPr>
              <a:defRPr lang="en-US" sz="1100" b="1" i="0" u="none" strike="noStrike" kern="1200" baseline="0">
                <a:solidFill>
                  <a:schemeClr val="tx1"/>
                </a:solidFill>
                <a:latin typeface="+mn-lt"/>
                <a:ea typeface="+mn-ea"/>
                <a:cs typeface="+mn-cs"/>
              </a:defRPr>
            </a:pPr>
            <a:endParaRPr lang="it-IT"/>
          </a:p>
        </c:txPr>
        <c:crossAx val="45534592"/>
        <c:crosses val="autoZero"/>
        <c:crossBetween val="between"/>
      </c:valAx>
      <c:spPr>
        <a:solidFill>
          <a:schemeClr val="bg1"/>
        </a:solidFill>
        <a:ln>
          <a:noFill/>
        </a:ln>
        <a:effectLst/>
      </c:spPr>
    </c:plotArea>
    <c:plotVisOnly val="1"/>
    <c:dispBlanksAs val="gap"/>
  </c:chart>
  <c:spPr>
    <a:solidFill>
      <a:schemeClr val="bg1"/>
    </a:solidFill>
    <a:ln>
      <a:noFill/>
    </a:ln>
    <a:effectLst/>
  </c:spPr>
  <c:txPr>
    <a:bodyPr/>
    <a:lstStyle/>
    <a:p>
      <a:pPr>
        <a:defRPr/>
      </a:pPr>
      <a:endParaRPr lang="it-IT"/>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0.10728760518525511"/>
          <c:y val="4.908228354031148E-2"/>
          <c:w val="0.8582774007386138"/>
          <c:h val="0.63349935113592581"/>
        </c:manualLayout>
      </c:layout>
      <c:barChart>
        <c:barDir val="col"/>
        <c:grouping val="stacked"/>
        <c:ser>
          <c:idx val="0"/>
          <c:order val="0"/>
          <c:tx>
            <c:strRef>
              <c:f>Foglio1!$B$3</c:f>
              <c:strCache>
                <c:ptCount val="1"/>
                <c:pt idx="0">
                  <c:v>Spazi ceduti dalla regione</c:v>
                </c:pt>
              </c:strCache>
            </c:strRef>
          </c:tx>
          <c:cat>
            <c:strRef>
              <c:f>Foglio1!$A$4:$A$20</c:f>
              <c:strCache>
                <c:ptCount val="17"/>
                <c:pt idx="0">
                  <c:v>PIEMONTE </c:v>
                </c:pt>
                <c:pt idx="1">
                  <c:v>LOMBARDIA </c:v>
                </c:pt>
                <c:pt idx="2">
                  <c:v>VENETO </c:v>
                </c:pt>
                <c:pt idx="3">
                  <c:v>LIGURIA </c:v>
                </c:pt>
                <c:pt idx="4">
                  <c:v>EMILIA-ROMAGNA </c:v>
                </c:pt>
                <c:pt idx="5">
                  <c:v>TOSCANA </c:v>
                </c:pt>
                <c:pt idx="6">
                  <c:v>UMBRIA </c:v>
                </c:pt>
                <c:pt idx="7">
                  <c:v>MARCHE </c:v>
                </c:pt>
                <c:pt idx="8">
                  <c:v>LAZIO </c:v>
                </c:pt>
                <c:pt idx="9">
                  <c:v>ABRUZZO </c:v>
                </c:pt>
                <c:pt idx="10">
                  <c:v>MOLISE </c:v>
                </c:pt>
                <c:pt idx="11">
                  <c:v>CAMPANIA </c:v>
                </c:pt>
                <c:pt idx="12">
                  <c:v>PUGLIA </c:v>
                </c:pt>
                <c:pt idx="13">
                  <c:v>BASILICATA </c:v>
                </c:pt>
                <c:pt idx="14">
                  <c:v>CALABRIA </c:v>
                </c:pt>
                <c:pt idx="15">
                  <c:v>SICILIA </c:v>
                </c:pt>
                <c:pt idx="16">
                  <c:v>SARDEGNA </c:v>
                </c:pt>
              </c:strCache>
            </c:strRef>
          </c:cat>
          <c:val>
            <c:numRef>
              <c:f>Foglio1!$B$4:$B$20</c:f>
              <c:numCache>
                <c:formatCode>_-* #,##0_-;\-* #,##0_-;_-* "-"??_-;_-@_-</c:formatCode>
                <c:ptCount val="17"/>
                <c:pt idx="0">
                  <c:v>10000</c:v>
                </c:pt>
                <c:pt idx="1">
                  <c:v>0</c:v>
                </c:pt>
                <c:pt idx="2">
                  <c:v>0</c:v>
                </c:pt>
                <c:pt idx="3">
                  <c:v>11545</c:v>
                </c:pt>
                <c:pt idx="4">
                  <c:v>0</c:v>
                </c:pt>
                <c:pt idx="5">
                  <c:v>0</c:v>
                </c:pt>
                <c:pt idx="6">
                  <c:v>0</c:v>
                </c:pt>
                <c:pt idx="7">
                  <c:v>0</c:v>
                </c:pt>
                <c:pt idx="8">
                  <c:v>0</c:v>
                </c:pt>
                <c:pt idx="9">
                  <c:v>3000</c:v>
                </c:pt>
                <c:pt idx="10">
                  <c:v>0</c:v>
                </c:pt>
                <c:pt idx="11">
                  <c:v>0</c:v>
                </c:pt>
                <c:pt idx="12">
                  <c:v>0</c:v>
                </c:pt>
                <c:pt idx="13">
                  <c:v>9696</c:v>
                </c:pt>
                <c:pt idx="14">
                  <c:v>0</c:v>
                </c:pt>
                <c:pt idx="15">
                  <c:v>0</c:v>
                </c:pt>
                <c:pt idx="16">
                  <c:v>0</c:v>
                </c:pt>
              </c:numCache>
            </c:numRef>
          </c:val>
        </c:ser>
        <c:ser>
          <c:idx val="1"/>
          <c:order val="1"/>
          <c:tx>
            <c:strRef>
              <c:f>Foglio1!$C$3</c:f>
              <c:strCache>
                <c:ptCount val="1"/>
                <c:pt idx="0">
                  <c:v>Spazi ceduti dagli enti locali sul territorio regionale</c:v>
                </c:pt>
              </c:strCache>
            </c:strRef>
          </c:tx>
          <c:spPr>
            <a:solidFill>
              <a:srgbClr val="B8005C"/>
            </a:solidFill>
          </c:spPr>
          <c:cat>
            <c:strRef>
              <c:f>Foglio1!$A$4:$A$20</c:f>
              <c:strCache>
                <c:ptCount val="17"/>
                <c:pt idx="0">
                  <c:v>PIEMONTE </c:v>
                </c:pt>
                <c:pt idx="1">
                  <c:v>LOMBARDIA </c:v>
                </c:pt>
                <c:pt idx="2">
                  <c:v>VENETO </c:v>
                </c:pt>
                <c:pt idx="3">
                  <c:v>LIGURIA </c:v>
                </c:pt>
                <c:pt idx="4">
                  <c:v>EMILIA-ROMAGNA </c:v>
                </c:pt>
                <c:pt idx="5">
                  <c:v>TOSCANA </c:v>
                </c:pt>
                <c:pt idx="6">
                  <c:v>UMBRIA </c:v>
                </c:pt>
                <c:pt idx="7">
                  <c:v>MARCHE </c:v>
                </c:pt>
                <c:pt idx="8">
                  <c:v>LAZIO </c:v>
                </c:pt>
                <c:pt idx="9">
                  <c:v>ABRUZZO </c:v>
                </c:pt>
                <c:pt idx="10">
                  <c:v>MOLISE </c:v>
                </c:pt>
                <c:pt idx="11">
                  <c:v>CAMPANIA </c:v>
                </c:pt>
                <c:pt idx="12">
                  <c:v>PUGLIA </c:v>
                </c:pt>
                <c:pt idx="13">
                  <c:v>BASILICATA </c:v>
                </c:pt>
                <c:pt idx="14">
                  <c:v>CALABRIA </c:v>
                </c:pt>
                <c:pt idx="15">
                  <c:v>SICILIA </c:v>
                </c:pt>
                <c:pt idx="16">
                  <c:v>SARDEGNA </c:v>
                </c:pt>
              </c:strCache>
            </c:strRef>
          </c:cat>
          <c:val>
            <c:numRef>
              <c:f>Foglio1!$C$4:$C$20</c:f>
              <c:numCache>
                <c:formatCode>_-* #,##0_-;\-* #,##0_-;_-* "-"??_-;_-@_-</c:formatCode>
                <c:ptCount val="17"/>
                <c:pt idx="0">
                  <c:v>2480</c:v>
                </c:pt>
                <c:pt idx="1">
                  <c:v>17612</c:v>
                </c:pt>
                <c:pt idx="2">
                  <c:v>13528</c:v>
                </c:pt>
                <c:pt idx="3">
                  <c:v>0</c:v>
                </c:pt>
                <c:pt idx="4">
                  <c:v>67337</c:v>
                </c:pt>
                <c:pt idx="5">
                  <c:v>12292</c:v>
                </c:pt>
                <c:pt idx="6">
                  <c:v>532</c:v>
                </c:pt>
                <c:pt idx="7">
                  <c:v>120</c:v>
                </c:pt>
                <c:pt idx="8">
                  <c:v>1740</c:v>
                </c:pt>
                <c:pt idx="12">
                  <c:v>500</c:v>
                </c:pt>
                <c:pt idx="16">
                  <c:v>1640</c:v>
                </c:pt>
              </c:numCache>
            </c:numRef>
          </c:val>
        </c:ser>
        <c:ser>
          <c:idx val="2"/>
          <c:order val="2"/>
          <c:tx>
            <c:strRef>
              <c:f>Foglio1!$D$3</c:f>
              <c:strCache>
                <c:ptCount val="1"/>
                <c:pt idx="0">
                  <c:v>Spazi ceduti dagli enti locali sul territorio nazionale</c:v>
                </c:pt>
              </c:strCache>
            </c:strRef>
          </c:tx>
          <c:cat>
            <c:strRef>
              <c:f>Foglio1!$A$4:$A$20</c:f>
              <c:strCache>
                <c:ptCount val="17"/>
                <c:pt idx="0">
                  <c:v>PIEMONTE </c:v>
                </c:pt>
                <c:pt idx="1">
                  <c:v>LOMBARDIA </c:v>
                </c:pt>
                <c:pt idx="2">
                  <c:v>VENETO </c:v>
                </c:pt>
                <c:pt idx="3">
                  <c:v>LIGURIA </c:v>
                </c:pt>
                <c:pt idx="4">
                  <c:v>EMILIA-ROMAGNA </c:v>
                </c:pt>
                <c:pt idx="5">
                  <c:v>TOSCANA </c:v>
                </c:pt>
                <c:pt idx="6">
                  <c:v>UMBRIA </c:v>
                </c:pt>
                <c:pt idx="7">
                  <c:v>MARCHE </c:v>
                </c:pt>
                <c:pt idx="8">
                  <c:v>LAZIO </c:v>
                </c:pt>
                <c:pt idx="9">
                  <c:v>ABRUZZO </c:v>
                </c:pt>
                <c:pt idx="10">
                  <c:v>MOLISE </c:v>
                </c:pt>
                <c:pt idx="11">
                  <c:v>CAMPANIA </c:v>
                </c:pt>
                <c:pt idx="12">
                  <c:v>PUGLIA </c:v>
                </c:pt>
                <c:pt idx="13">
                  <c:v>BASILICATA </c:v>
                </c:pt>
                <c:pt idx="14">
                  <c:v>CALABRIA </c:v>
                </c:pt>
                <c:pt idx="15">
                  <c:v>SICILIA </c:v>
                </c:pt>
                <c:pt idx="16">
                  <c:v>SARDEGNA </c:v>
                </c:pt>
              </c:strCache>
            </c:strRef>
          </c:cat>
          <c:val>
            <c:numRef>
              <c:f>Foglio1!$D$4:$D$20</c:f>
              <c:numCache>
                <c:formatCode>_-* #,##0_-;\-* #,##0_-;_-* "-"??_-;_-@_-</c:formatCode>
                <c:ptCount val="17"/>
                <c:pt idx="0">
                  <c:v>240</c:v>
                </c:pt>
                <c:pt idx="1">
                  <c:v>17820</c:v>
                </c:pt>
                <c:pt idx="2">
                  <c:v>20070</c:v>
                </c:pt>
                <c:pt idx="3">
                  <c:v>350</c:v>
                </c:pt>
                <c:pt idx="4">
                  <c:v>5000</c:v>
                </c:pt>
                <c:pt idx="5">
                  <c:v>10500</c:v>
                </c:pt>
                <c:pt idx="6">
                  <c:v>1650</c:v>
                </c:pt>
                <c:pt idx="7">
                  <c:v>920</c:v>
                </c:pt>
                <c:pt idx="8">
                  <c:v>2080</c:v>
                </c:pt>
                <c:pt idx="10">
                  <c:v>707</c:v>
                </c:pt>
                <c:pt idx="11">
                  <c:v>1500</c:v>
                </c:pt>
                <c:pt idx="14">
                  <c:v>70</c:v>
                </c:pt>
              </c:numCache>
            </c:numRef>
          </c:val>
        </c:ser>
        <c:gapWidth val="55"/>
        <c:overlap val="100"/>
        <c:axId val="94702592"/>
        <c:axId val="94831360"/>
      </c:barChart>
      <c:catAx>
        <c:axId val="94702592"/>
        <c:scaling>
          <c:orientation val="minMax"/>
        </c:scaling>
        <c:axPos val="b"/>
        <c:majorTickMark val="cross"/>
        <c:tickLblPos val="nextTo"/>
        <c:txPr>
          <a:bodyPr/>
          <a:lstStyle/>
          <a:p>
            <a:pPr>
              <a:defRPr sz="1100">
                <a:latin typeface="Calibri" pitchFamily="34" charset="0"/>
              </a:defRPr>
            </a:pPr>
            <a:endParaRPr lang="it-IT"/>
          </a:p>
        </c:txPr>
        <c:crossAx val="94831360"/>
        <c:crosses val="autoZero"/>
        <c:auto val="1"/>
        <c:lblAlgn val="ctr"/>
        <c:lblOffset val="100"/>
      </c:catAx>
      <c:valAx>
        <c:axId val="94831360"/>
        <c:scaling>
          <c:orientation val="minMax"/>
        </c:scaling>
        <c:axPos val="l"/>
        <c:majorGridlines/>
        <c:numFmt formatCode="#,##0" sourceLinked="0"/>
        <c:majorTickMark val="none"/>
        <c:tickLblPos val="nextTo"/>
        <c:spPr>
          <a:ln>
            <a:noFill/>
          </a:ln>
        </c:spPr>
        <c:txPr>
          <a:bodyPr/>
          <a:lstStyle/>
          <a:p>
            <a:pPr>
              <a:defRPr sz="1400" b="1">
                <a:latin typeface="Calibri" pitchFamily="34" charset="0"/>
              </a:defRPr>
            </a:pPr>
            <a:endParaRPr lang="it-IT"/>
          </a:p>
        </c:txPr>
        <c:crossAx val="94702592"/>
        <c:crosses val="autoZero"/>
        <c:crossBetween val="between"/>
        <c:majorUnit val="20000"/>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sz="1400"/>
            </a:pPr>
            <a:r>
              <a:rPr lang="it-IT" sz="2000" dirty="0">
                <a:solidFill>
                  <a:srgbClr val="CC0066"/>
                </a:solidFill>
              </a:rPr>
              <a:t>Saldo regionale consolidato</a:t>
            </a:r>
          </a:p>
          <a:p>
            <a:pPr>
              <a:defRPr sz="1400"/>
            </a:pPr>
            <a:r>
              <a:rPr lang="it-IT" sz="1400" dirty="0"/>
              <a:t>Saldo effettivo - saldo obiettivo per tipologia di ente e per regione (</a:t>
            </a:r>
            <a:r>
              <a:rPr lang="it-IT" sz="1400" dirty="0" err="1"/>
              <a:t>overshooting</a:t>
            </a:r>
            <a:r>
              <a:rPr lang="it-IT" sz="1400" dirty="0"/>
              <a:t>)</a:t>
            </a:r>
          </a:p>
          <a:p>
            <a:pPr>
              <a:defRPr sz="1400"/>
            </a:pPr>
            <a:r>
              <a:rPr lang="it-IT" sz="1400" dirty="0" smtClean="0"/>
              <a:t>Milioni </a:t>
            </a:r>
            <a:r>
              <a:rPr lang="it-IT" sz="1400" dirty="0"/>
              <a:t>di euro</a:t>
            </a:r>
          </a:p>
        </c:rich>
      </c:tx>
      <c:layout/>
    </c:title>
    <c:plotArea>
      <c:layout>
        <c:manualLayout>
          <c:layoutTarget val="inner"/>
          <c:xMode val="edge"/>
          <c:yMode val="edge"/>
          <c:x val="6.8709839457534172E-2"/>
          <c:y val="0.25322978200210899"/>
          <c:w val="0.92070123737438603"/>
          <c:h val="0.45782072257551487"/>
        </c:manualLayout>
      </c:layout>
      <c:barChart>
        <c:barDir val="col"/>
        <c:grouping val="stacked"/>
        <c:ser>
          <c:idx val="0"/>
          <c:order val="0"/>
          <c:tx>
            <c:strRef>
              <c:f>Foglio1!$J$26</c:f>
              <c:strCache>
                <c:ptCount val="1"/>
                <c:pt idx="0">
                  <c:v>Regione</c:v>
                </c:pt>
              </c:strCache>
            </c:strRef>
          </c:tx>
          <c:cat>
            <c:strRef>
              <c:f>Foglio1!$A$27:$A$43</c:f>
              <c:strCache>
                <c:ptCount val="17"/>
                <c:pt idx="0">
                  <c:v>PIEMONTE </c:v>
                </c:pt>
                <c:pt idx="1">
                  <c:v>LOMBARDIA </c:v>
                </c:pt>
                <c:pt idx="2">
                  <c:v>VENETO </c:v>
                </c:pt>
                <c:pt idx="3">
                  <c:v>LIGURIA </c:v>
                </c:pt>
                <c:pt idx="4">
                  <c:v>EMILIA-ROMAGNA </c:v>
                </c:pt>
                <c:pt idx="5">
                  <c:v>TOSCANA </c:v>
                </c:pt>
                <c:pt idx="6">
                  <c:v>UMBRIA </c:v>
                </c:pt>
                <c:pt idx="7">
                  <c:v>MARCHE </c:v>
                </c:pt>
                <c:pt idx="8">
                  <c:v>LAZIO </c:v>
                </c:pt>
                <c:pt idx="9">
                  <c:v>ABRUZZO </c:v>
                </c:pt>
                <c:pt idx="10">
                  <c:v>MOLISE </c:v>
                </c:pt>
                <c:pt idx="11">
                  <c:v>CAMPANIA </c:v>
                </c:pt>
                <c:pt idx="12">
                  <c:v>PUGLIA </c:v>
                </c:pt>
                <c:pt idx="13">
                  <c:v>BASILICATA </c:v>
                </c:pt>
                <c:pt idx="14">
                  <c:v>CALABRIA </c:v>
                </c:pt>
                <c:pt idx="15">
                  <c:v>SICILIA </c:v>
                </c:pt>
                <c:pt idx="16">
                  <c:v>SARDEGNA </c:v>
                </c:pt>
              </c:strCache>
            </c:strRef>
          </c:cat>
          <c:val>
            <c:numRef>
              <c:f>Foglio1!$J$27:$J$43</c:f>
              <c:numCache>
                <c:formatCode>0</c:formatCode>
                <c:ptCount val="17"/>
                <c:pt idx="0">
                  <c:v>203.2</c:v>
                </c:pt>
                <c:pt idx="1">
                  <c:v>226.86642965972601</c:v>
                </c:pt>
                <c:pt idx="2">
                  <c:v>158.99999999999997</c:v>
                </c:pt>
                <c:pt idx="3">
                  <c:v>12.300000000000004</c:v>
                </c:pt>
                <c:pt idx="4">
                  <c:v>101.50000000000003</c:v>
                </c:pt>
                <c:pt idx="5">
                  <c:v>80.599999999999994</c:v>
                </c:pt>
                <c:pt idx="6">
                  <c:v>22.6</c:v>
                </c:pt>
                <c:pt idx="7">
                  <c:v>90.7</c:v>
                </c:pt>
                <c:pt idx="8">
                  <c:v>94.9</c:v>
                </c:pt>
                <c:pt idx="9">
                  <c:v>36.300000000000004</c:v>
                </c:pt>
                <c:pt idx="10">
                  <c:v>-273.10000000000002</c:v>
                </c:pt>
                <c:pt idx="11">
                  <c:v>84</c:v>
                </c:pt>
                <c:pt idx="12">
                  <c:v>420.6</c:v>
                </c:pt>
                <c:pt idx="13">
                  <c:v>80.800000000000011</c:v>
                </c:pt>
                <c:pt idx="14">
                  <c:v>14.100000000000009</c:v>
                </c:pt>
                <c:pt idx="15">
                  <c:v>2088.6</c:v>
                </c:pt>
                <c:pt idx="16">
                  <c:v>601.4</c:v>
                </c:pt>
              </c:numCache>
            </c:numRef>
          </c:val>
        </c:ser>
        <c:ser>
          <c:idx val="1"/>
          <c:order val="1"/>
          <c:tx>
            <c:strRef>
              <c:f>Foglio1!$K$26</c:f>
              <c:strCache>
                <c:ptCount val="1"/>
                <c:pt idx="0">
                  <c:v>Province e città metro</c:v>
                </c:pt>
              </c:strCache>
            </c:strRef>
          </c:tx>
          <c:spPr>
            <a:solidFill>
              <a:srgbClr val="CC0066"/>
            </a:solidFill>
          </c:spPr>
          <c:cat>
            <c:strRef>
              <c:f>Foglio1!$A$27:$A$43</c:f>
              <c:strCache>
                <c:ptCount val="17"/>
                <c:pt idx="0">
                  <c:v>PIEMONTE </c:v>
                </c:pt>
                <c:pt idx="1">
                  <c:v>LOMBARDIA </c:v>
                </c:pt>
                <c:pt idx="2">
                  <c:v>VENETO </c:v>
                </c:pt>
                <c:pt idx="3">
                  <c:v>LIGURIA </c:v>
                </c:pt>
                <c:pt idx="4">
                  <c:v>EMILIA-ROMAGNA </c:v>
                </c:pt>
                <c:pt idx="5">
                  <c:v>TOSCANA </c:v>
                </c:pt>
                <c:pt idx="6">
                  <c:v>UMBRIA </c:v>
                </c:pt>
                <c:pt idx="7">
                  <c:v>MARCHE </c:v>
                </c:pt>
                <c:pt idx="8">
                  <c:v>LAZIO </c:v>
                </c:pt>
                <c:pt idx="9">
                  <c:v>ABRUZZO </c:v>
                </c:pt>
                <c:pt idx="10">
                  <c:v>MOLISE </c:v>
                </c:pt>
                <c:pt idx="11">
                  <c:v>CAMPANIA </c:v>
                </c:pt>
                <c:pt idx="12">
                  <c:v>PUGLIA </c:v>
                </c:pt>
                <c:pt idx="13">
                  <c:v>BASILICATA </c:v>
                </c:pt>
                <c:pt idx="14">
                  <c:v>CALABRIA </c:v>
                </c:pt>
                <c:pt idx="15">
                  <c:v>SICILIA </c:v>
                </c:pt>
                <c:pt idx="16">
                  <c:v>SARDEGNA </c:v>
                </c:pt>
              </c:strCache>
            </c:strRef>
          </c:cat>
          <c:val>
            <c:numRef>
              <c:f>Foglio1!$K$27:$K$43</c:f>
              <c:numCache>
                <c:formatCode>0</c:formatCode>
                <c:ptCount val="17"/>
                <c:pt idx="0">
                  <c:v>39.5</c:v>
                </c:pt>
                <c:pt idx="1">
                  <c:v>-6.5</c:v>
                </c:pt>
                <c:pt idx="2">
                  <c:v>18.299999999999986</c:v>
                </c:pt>
                <c:pt idx="3">
                  <c:v>30.6</c:v>
                </c:pt>
                <c:pt idx="4">
                  <c:v>37</c:v>
                </c:pt>
                <c:pt idx="5">
                  <c:v>-9.6</c:v>
                </c:pt>
                <c:pt idx="6">
                  <c:v>-3.9</c:v>
                </c:pt>
                <c:pt idx="7">
                  <c:v>-22.9</c:v>
                </c:pt>
                <c:pt idx="8">
                  <c:v>-1</c:v>
                </c:pt>
                <c:pt idx="9">
                  <c:v>-8.5</c:v>
                </c:pt>
                <c:pt idx="10">
                  <c:v>-0.2</c:v>
                </c:pt>
                <c:pt idx="11">
                  <c:v>-29</c:v>
                </c:pt>
                <c:pt idx="12">
                  <c:v>-21.5</c:v>
                </c:pt>
                <c:pt idx="13">
                  <c:v>17.3</c:v>
                </c:pt>
                <c:pt idx="14">
                  <c:v>28</c:v>
                </c:pt>
                <c:pt idx="15">
                  <c:v>-99.6</c:v>
                </c:pt>
                <c:pt idx="16">
                  <c:v>25.4</c:v>
                </c:pt>
              </c:numCache>
            </c:numRef>
          </c:val>
        </c:ser>
        <c:ser>
          <c:idx val="2"/>
          <c:order val="2"/>
          <c:tx>
            <c:strRef>
              <c:f>Foglio1!$L$26</c:f>
              <c:strCache>
                <c:ptCount val="1"/>
                <c:pt idx="0">
                  <c:v>Comuni</c:v>
                </c:pt>
              </c:strCache>
            </c:strRef>
          </c:tx>
          <c:cat>
            <c:strRef>
              <c:f>Foglio1!$A$27:$A$43</c:f>
              <c:strCache>
                <c:ptCount val="17"/>
                <c:pt idx="0">
                  <c:v>PIEMONTE </c:v>
                </c:pt>
                <c:pt idx="1">
                  <c:v>LOMBARDIA </c:v>
                </c:pt>
                <c:pt idx="2">
                  <c:v>VENETO </c:v>
                </c:pt>
                <c:pt idx="3">
                  <c:v>LIGURIA </c:v>
                </c:pt>
                <c:pt idx="4">
                  <c:v>EMILIA-ROMAGNA </c:v>
                </c:pt>
                <c:pt idx="5">
                  <c:v>TOSCANA </c:v>
                </c:pt>
                <c:pt idx="6">
                  <c:v>UMBRIA </c:v>
                </c:pt>
                <c:pt idx="7">
                  <c:v>MARCHE </c:v>
                </c:pt>
                <c:pt idx="8">
                  <c:v>LAZIO </c:v>
                </c:pt>
                <c:pt idx="9">
                  <c:v>ABRUZZO </c:v>
                </c:pt>
                <c:pt idx="10">
                  <c:v>MOLISE </c:v>
                </c:pt>
                <c:pt idx="11">
                  <c:v>CAMPANIA </c:v>
                </c:pt>
                <c:pt idx="12">
                  <c:v>PUGLIA </c:v>
                </c:pt>
                <c:pt idx="13">
                  <c:v>BASILICATA </c:v>
                </c:pt>
                <c:pt idx="14">
                  <c:v>CALABRIA </c:v>
                </c:pt>
                <c:pt idx="15">
                  <c:v>SICILIA </c:v>
                </c:pt>
                <c:pt idx="16">
                  <c:v>SARDEGNA </c:v>
                </c:pt>
              </c:strCache>
            </c:strRef>
          </c:cat>
          <c:val>
            <c:numRef>
              <c:f>Foglio1!$L$27:$L$43</c:f>
              <c:numCache>
                <c:formatCode>0</c:formatCode>
                <c:ptCount val="17"/>
                <c:pt idx="0">
                  <c:v>356</c:v>
                </c:pt>
                <c:pt idx="1">
                  <c:v>479.8</c:v>
                </c:pt>
                <c:pt idx="2">
                  <c:v>352.3</c:v>
                </c:pt>
                <c:pt idx="3">
                  <c:v>26.299999999999986</c:v>
                </c:pt>
                <c:pt idx="4">
                  <c:v>175.8</c:v>
                </c:pt>
                <c:pt idx="5">
                  <c:v>312.89999999999969</c:v>
                </c:pt>
                <c:pt idx="6">
                  <c:v>43.7</c:v>
                </c:pt>
                <c:pt idx="7">
                  <c:v>53.600000000000009</c:v>
                </c:pt>
                <c:pt idx="8">
                  <c:v>626.79999999999995</c:v>
                </c:pt>
                <c:pt idx="9">
                  <c:v>34.20000000000001</c:v>
                </c:pt>
                <c:pt idx="10">
                  <c:v>20.5</c:v>
                </c:pt>
                <c:pt idx="11">
                  <c:v>688.5</c:v>
                </c:pt>
                <c:pt idx="12">
                  <c:v>182.5</c:v>
                </c:pt>
                <c:pt idx="13">
                  <c:v>57.9</c:v>
                </c:pt>
                <c:pt idx="14">
                  <c:v>143</c:v>
                </c:pt>
                <c:pt idx="15">
                  <c:v>321.8</c:v>
                </c:pt>
                <c:pt idx="16">
                  <c:v>180.29999999999998</c:v>
                </c:pt>
              </c:numCache>
            </c:numRef>
          </c:val>
        </c:ser>
        <c:gapWidth val="25"/>
        <c:overlap val="100"/>
        <c:axId val="94844416"/>
        <c:axId val="94845952"/>
      </c:barChart>
      <c:catAx>
        <c:axId val="94844416"/>
        <c:scaling>
          <c:orientation val="minMax"/>
        </c:scaling>
        <c:axPos val="b"/>
        <c:majorTickMark val="cross"/>
        <c:tickLblPos val="low"/>
        <c:txPr>
          <a:bodyPr/>
          <a:lstStyle/>
          <a:p>
            <a:pPr>
              <a:defRPr sz="1200" b="1"/>
            </a:pPr>
            <a:endParaRPr lang="it-IT"/>
          </a:p>
        </c:txPr>
        <c:crossAx val="94845952"/>
        <c:crosses val="autoZero"/>
        <c:auto val="1"/>
        <c:lblAlgn val="ctr"/>
        <c:lblOffset val="100"/>
      </c:catAx>
      <c:valAx>
        <c:axId val="94845952"/>
        <c:scaling>
          <c:orientation val="minMax"/>
          <c:max val="2500"/>
        </c:scaling>
        <c:axPos val="l"/>
        <c:majorGridlines/>
        <c:numFmt formatCode="#,##0" sourceLinked="0"/>
        <c:majorTickMark val="none"/>
        <c:tickLblPos val="nextTo"/>
        <c:spPr>
          <a:ln>
            <a:noFill/>
          </a:ln>
        </c:spPr>
        <c:txPr>
          <a:bodyPr/>
          <a:lstStyle/>
          <a:p>
            <a:pPr>
              <a:defRPr sz="1600" b="1"/>
            </a:pPr>
            <a:endParaRPr lang="it-IT"/>
          </a:p>
        </c:txPr>
        <c:crossAx val="94844416"/>
        <c:crosses val="autoZero"/>
        <c:crossBetween val="between"/>
      </c:valAx>
    </c:plotArea>
    <c:legend>
      <c:legendPos val="r"/>
      <c:layout>
        <c:manualLayout>
          <c:xMode val="edge"/>
          <c:yMode val="edge"/>
          <c:x val="9.2490316840389053E-2"/>
          <c:y val="0.22270241708751159"/>
          <c:w val="0.53818937022192204"/>
          <c:h val="0.11153958834102903"/>
        </c:manualLayout>
      </c:layout>
      <c:spPr>
        <a:solidFill>
          <a:schemeClr val="bg1"/>
        </a:solidFill>
        <a:ln>
          <a:solidFill>
            <a:schemeClr val="bg1">
              <a:lumMod val="65000"/>
            </a:schemeClr>
          </a:solidFill>
        </a:ln>
      </c:spPr>
      <c:txPr>
        <a:bodyPr/>
        <a:lstStyle/>
        <a:p>
          <a:pPr>
            <a:defRPr sz="1600" b="1"/>
          </a:pPr>
          <a:endParaRPr lang="it-IT"/>
        </a:p>
      </c:txPr>
    </c:legend>
    <c:plotVisOnly val="1"/>
  </c:chart>
  <c:txPr>
    <a:bodyPr/>
    <a:lstStyle/>
    <a:p>
      <a:pPr>
        <a:defRPr>
          <a:latin typeface="Calibri" pitchFamily="34" charset="0"/>
        </a:defRPr>
      </a:pPr>
      <a:endParaRPr lang="it-IT"/>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sz="2000"/>
            </a:pPr>
            <a:r>
              <a:rPr lang="it-IT" sz="2000" dirty="0"/>
              <a:t>Andamento spesa </a:t>
            </a:r>
            <a:r>
              <a:rPr lang="it-IT" sz="2000" dirty="0" smtClean="0"/>
              <a:t>in c/capitale dei </a:t>
            </a:r>
            <a:r>
              <a:rPr lang="it-IT" sz="2000" dirty="0"/>
              <a:t>comuni</a:t>
            </a:r>
          </a:p>
          <a:p>
            <a:pPr>
              <a:defRPr sz="2000"/>
            </a:pPr>
            <a:r>
              <a:rPr lang="it-IT" sz="2000" dirty="0" smtClean="0"/>
              <a:t>Var.  % </a:t>
            </a:r>
            <a:r>
              <a:rPr lang="it-IT" sz="2000" dirty="0"/>
              <a:t>2016/2015</a:t>
            </a:r>
          </a:p>
        </c:rich>
      </c:tx>
      <c:layout/>
    </c:title>
    <c:plotArea>
      <c:layout/>
      <c:barChart>
        <c:barDir val="col"/>
        <c:grouping val="stacked"/>
        <c:ser>
          <c:idx val="0"/>
          <c:order val="0"/>
          <c:tx>
            <c:strRef>
              <c:f>Foglio1!$D$49</c:f>
              <c:strCache>
                <c:ptCount val="1"/>
                <c:pt idx="0">
                  <c:v>Var % 2016/2015</c:v>
                </c:pt>
              </c:strCache>
            </c:strRef>
          </c:tx>
          <c:dLbls>
            <c:txPr>
              <a:bodyPr/>
              <a:lstStyle/>
              <a:p>
                <a:pPr>
                  <a:defRPr sz="2000" b="1">
                    <a:solidFill>
                      <a:schemeClr val="bg1"/>
                    </a:solidFill>
                  </a:defRPr>
                </a:pPr>
                <a:endParaRPr lang="it-IT"/>
              </a:p>
            </c:txPr>
            <c:showVal val="1"/>
          </c:dLbls>
          <c:cat>
            <c:strRef>
              <c:f>Foglio1!$A$50:$A$52</c:f>
              <c:strCache>
                <c:ptCount val="3"/>
                <c:pt idx="0">
                  <c:v>Impegni (Fonte Corte dei conti)</c:v>
                </c:pt>
                <c:pt idx="1">
                  <c:v>Pagamenti (Fonte Corte dei Conti)</c:v>
                </c:pt>
                <c:pt idx="2">
                  <c:v>Impegni (fonte Ifel)</c:v>
                </c:pt>
              </c:strCache>
            </c:strRef>
          </c:cat>
          <c:val>
            <c:numRef>
              <c:f>Foglio1!$D$50:$D$52</c:f>
              <c:numCache>
                <c:formatCode>General</c:formatCode>
                <c:ptCount val="3"/>
                <c:pt idx="0">
                  <c:v>39.1</c:v>
                </c:pt>
                <c:pt idx="1">
                  <c:v>-15.2</c:v>
                </c:pt>
                <c:pt idx="2">
                  <c:v>7.1</c:v>
                </c:pt>
              </c:numCache>
            </c:numRef>
          </c:val>
        </c:ser>
        <c:overlap val="100"/>
        <c:axId val="94862720"/>
        <c:axId val="94872704"/>
      </c:barChart>
      <c:catAx>
        <c:axId val="94862720"/>
        <c:scaling>
          <c:orientation val="minMax"/>
        </c:scaling>
        <c:axPos val="b"/>
        <c:majorTickMark val="cross"/>
        <c:tickLblPos val="low"/>
        <c:txPr>
          <a:bodyPr/>
          <a:lstStyle/>
          <a:p>
            <a:pPr>
              <a:defRPr sz="1500" b="1"/>
            </a:pPr>
            <a:endParaRPr lang="it-IT"/>
          </a:p>
        </c:txPr>
        <c:crossAx val="94872704"/>
        <c:crosses val="autoZero"/>
        <c:auto val="1"/>
        <c:lblAlgn val="ctr"/>
        <c:lblOffset val="10"/>
      </c:catAx>
      <c:valAx>
        <c:axId val="94872704"/>
        <c:scaling>
          <c:orientation val="minMax"/>
        </c:scaling>
        <c:delete val="1"/>
        <c:axPos val="l"/>
        <c:numFmt formatCode="General" sourceLinked="1"/>
        <c:tickLblPos val="none"/>
        <c:crossAx val="94862720"/>
        <c:crosses val="autoZero"/>
        <c:crossBetween val="between"/>
      </c:valAx>
    </c:plotArea>
    <c:plotVisOnly val="1"/>
  </c:chart>
  <c:txPr>
    <a:bodyPr/>
    <a:lstStyle/>
    <a:p>
      <a:pPr>
        <a:defRPr>
          <a:latin typeface="Calibri" pitchFamily="34" charset="0"/>
        </a:defRPr>
      </a:pPr>
      <a:endParaRPr lang="it-I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lnSpc>
                <a:spcPct val="90000"/>
              </a:lnSpc>
              <a:defRPr sz="2000"/>
            </a:pPr>
            <a:r>
              <a:rPr lang="it-IT" sz="2000" dirty="0"/>
              <a:t>Debito delle amministrazioni pubbliche</a:t>
            </a:r>
          </a:p>
        </c:rich>
      </c:tx>
      <c:layout/>
    </c:title>
    <c:plotArea>
      <c:layout>
        <c:manualLayout>
          <c:layoutTarget val="inner"/>
          <c:xMode val="edge"/>
          <c:yMode val="edge"/>
          <c:x val="3.6897016386289873E-2"/>
          <c:y val="0.21566127041722324"/>
          <c:w val="0.92620596722742032"/>
          <c:h val="0.67887733901092273"/>
        </c:manualLayout>
      </c:layout>
      <c:barChart>
        <c:barDir val="col"/>
        <c:grouping val="stacked"/>
        <c:ser>
          <c:idx val="0"/>
          <c:order val="0"/>
          <c:tx>
            <c:strRef>
              <c:f>Foglio1!$B$3</c:f>
              <c:strCache>
                <c:ptCount val="1"/>
                <c:pt idx="0">
                  <c:v>Amministrazione centrale</c:v>
                </c:pt>
              </c:strCache>
            </c:strRef>
          </c:tx>
          <c:dLbls>
            <c:dLbl>
              <c:idx val="0"/>
              <c:layout/>
              <c:tx>
                <c:rich>
                  <a:bodyPr/>
                  <a:lstStyle/>
                  <a:p>
                    <a:r>
                      <a:rPr lang="en-US" sz="1600" b="1" smtClean="0"/>
                      <a:t>1</a:t>
                    </a:r>
                    <a:r>
                      <a:rPr lang="en-US" smtClean="0"/>
                      <a:t>.561</a:t>
                    </a:r>
                    <a:endParaRPr lang="en-US"/>
                  </a:p>
                </c:rich>
              </c:tx>
              <c:showVal val="1"/>
            </c:dLbl>
            <c:dLbl>
              <c:idx val="1"/>
              <c:layout/>
              <c:tx>
                <c:rich>
                  <a:bodyPr/>
                  <a:lstStyle/>
                  <a:p>
                    <a:r>
                      <a:rPr lang="en-US" sz="1600" b="1" smtClean="0"/>
                      <a:t>2</a:t>
                    </a:r>
                    <a:r>
                      <a:rPr lang="en-US" smtClean="0"/>
                      <a:t>.045</a:t>
                    </a:r>
                    <a:endParaRPr lang="en-US"/>
                  </a:p>
                </c:rich>
              </c:tx>
              <c:showVal val="1"/>
            </c:dLbl>
            <c:txPr>
              <a:bodyPr/>
              <a:lstStyle/>
              <a:p>
                <a:pPr>
                  <a:defRPr sz="1600" b="1">
                    <a:solidFill>
                      <a:schemeClr val="bg1"/>
                    </a:solidFill>
                  </a:defRPr>
                </a:pPr>
                <a:endParaRPr lang="it-IT"/>
              </a:p>
            </c:txPr>
            <c:showVal val="1"/>
          </c:dLbls>
          <c:cat>
            <c:numRef>
              <c:f>'[Tab debito.xlsx]Foglio1'!$C$2,'[Tab debito.xlsx]Foglio1'!$J$2</c:f>
              <c:numCache>
                <c:formatCode>General</c:formatCode>
                <c:ptCount val="2"/>
                <c:pt idx="0">
                  <c:v>2008</c:v>
                </c:pt>
                <c:pt idx="1">
                  <c:v>2015</c:v>
                </c:pt>
              </c:numCache>
            </c:numRef>
          </c:cat>
          <c:val>
            <c:numRef>
              <c:f>'[Tab debito.xlsx]Foglio1'!$C$3,'[Tab debito.xlsx]Foglio1'!$J$3</c:f>
              <c:numCache>
                <c:formatCode>General</c:formatCode>
                <c:ptCount val="2"/>
                <c:pt idx="0">
                  <c:v>1561</c:v>
                </c:pt>
                <c:pt idx="1">
                  <c:v>2045</c:v>
                </c:pt>
              </c:numCache>
            </c:numRef>
          </c:val>
        </c:ser>
        <c:ser>
          <c:idx val="1"/>
          <c:order val="1"/>
          <c:tx>
            <c:strRef>
              <c:f>Foglio1!$B$4</c:f>
              <c:strCache>
                <c:ptCount val="1"/>
                <c:pt idx="0">
                  <c:v>Amministrazione locale</c:v>
                </c:pt>
              </c:strCache>
            </c:strRef>
          </c:tx>
          <c:spPr>
            <a:solidFill>
              <a:srgbClr val="B8005C"/>
            </a:solidFill>
          </c:spPr>
          <c:dLbls>
            <c:txPr>
              <a:bodyPr/>
              <a:lstStyle/>
              <a:p>
                <a:pPr>
                  <a:defRPr sz="1600" b="1">
                    <a:solidFill>
                      <a:schemeClr val="bg1"/>
                    </a:solidFill>
                  </a:defRPr>
                </a:pPr>
                <a:endParaRPr lang="it-IT"/>
              </a:p>
            </c:txPr>
            <c:showVal val="1"/>
          </c:dLbls>
          <c:cat>
            <c:numRef>
              <c:f>'[Tab debito.xlsx]Foglio1'!$C$2,'[Tab debito.xlsx]Foglio1'!$J$2</c:f>
              <c:numCache>
                <c:formatCode>General</c:formatCode>
                <c:ptCount val="2"/>
                <c:pt idx="0">
                  <c:v>2008</c:v>
                </c:pt>
                <c:pt idx="1">
                  <c:v>2015</c:v>
                </c:pt>
              </c:numCache>
            </c:numRef>
          </c:cat>
          <c:val>
            <c:numRef>
              <c:f>'[Tab debito.xlsx]Foglio1'!$C$4,'[Tab debito.xlsx]Foglio1'!$J$4</c:f>
              <c:numCache>
                <c:formatCode>General</c:formatCode>
                <c:ptCount val="2"/>
                <c:pt idx="0">
                  <c:v>110</c:v>
                </c:pt>
                <c:pt idx="1">
                  <c:v>125</c:v>
                </c:pt>
              </c:numCache>
            </c:numRef>
          </c:val>
        </c:ser>
        <c:dLbls>
          <c:showVal val="1"/>
        </c:dLbls>
        <c:gapWidth val="95"/>
        <c:overlap val="100"/>
        <c:axId val="77933184"/>
        <c:axId val="77939072"/>
      </c:barChart>
      <c:catAx>
        <c:axId val="77933184"/>
        <c:scaling>
          <c:orientation val="minMax"/>
        </c:scaling>
        <c:axPos val="b"/>
        <c:numFmt formatCode="General" sourceLinked="1"/>
        <c:majorTickMark val="none"/>
        <c:tickLblPos val="nextTo"/>
        <c:txPr>
          <a:bodyPr/>
          <a:lstStyle/>
          <a:p>
            <a:pPr>
              <a:defRPr sz="1600" b="1"/>
            </a:pPr>
            <a:endParaRPr lang="it-IT"/>
          </a:p>
        </c:txPr>
        <c:crossAx val="77939072"/>
        <c:crosses val="autoZero"/>
        <c:auto val="1"/>
        <c:lblAlgn val="ctr"/>
        <c:lblOffset val="100"/>
      </c:catAx>
      <c:valAx>
        <c:axId val="77939072"/>
        <c:scaling>
          <c:orientation val="minMax"/>
        </c:scaling>
        <c:delete val="1"/>
        <c:axPos val="l"/>
        <c:numFmt formatCode="General" sourceLinked="1"/>
        <c:tickLblPos val="none"/>
        <c:crossAx val="77933184"/>
        <c:crosses val="autoZero"/>
        <c:crossBetween val="between"/>
      </c:valAx>
    </c:plotArea>
    <c:legend>
      <c:legendPos val="t"/>
      <c:layout>
        <c:manualLayout>
          <c:xMode val="edge"/>
          <c:yMode val="edge"/>
          <c:x val="0.11117755097836518"/>
          <c:y val="0.17180207622429905"/>
          <c:w val="0.78435344647714045"/>
          <c:h val="0.10832504535630813"/>
        </c:manualLayout>
      </c:layout>
      <c:txPr>
        <a:bodyPr/>
        <a:lstStyle/>
        <a:p>
          <a:pPr>
            <a:defRPr sz="1600" b="1"/>
          </a:pPr>
          <a:endParaRPr lang="it-IT"/>
        </a:p>
      </c:txPr>
    </c:legend>
    <c:plotVisOnly val="1"/>
  </c:chart>
  <c:txPr>
    <a:bodyPr/>
    <a:lstStyle/>
    <a:p>
      <a:pPr>
        <a:defRPr>
          <a:latin typeface="Calibri" pitchFamily="34" charset="0"/>
        </a:defRPr>
      </a:pPr>
      <a:endParaRPr lang="it-I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0.10819147111561558"/>
          <c:y val="2.5030164607033337E-2"/>
          <c:w val="0.87002635066656275"/>
          <c:h val="0.79925227946248867"/>
        </c:manualLayout>
      </c:layout>
      <c:lineChart>
        <c:grouping val="standard"/>
        <c:ser>
          <c:idx val="0"/>
          <c:order val="0"/>
          <c:tx>
            <c:strRef>
              <c:f>'P-P Euro'!$B$72</c:f>
              <c:strCache>
                <c:ptCount val="1"/>
                <c:pt idx="0">
                  <c:v>Investimenti Fissi Lordi (steady)</c:v>
                </c:pt>
              </c:strCache>
            </c:strRef>
          </c:tx>
          <c:spPr>
            <a:ln w="28575" cap="rnd">
              <a:solidFill>
                <a:srgbClr val="D92179"/>
              </a:solidFill>
              <a:round/>
            </a:ln>
            <a:effectLst/>
          </c:spPr>
          <c:marker>
            <c:symbol val="circle"/>
            <c:size val="5"/>
            <c:spPr>
              <a:solidFill>
                <a:srgbClr val="D92179"/>
              </a:solidFill>
              <a:ln w="9525">
                <a:solidFill>
                  <a:srgbClr val="D92179"/>
                </a:solidFill>
              </a:ln>
              <a:effectLst/>
            </c:spPr>
          </c:marker>
          <c:cat>
            <c:numRef>
              <c:f>'P-P Euro'!$C$44:$W$44</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Euro'!$C$72:$W$72</c:f>
              <c:numCache>
                <c:formatCode>0</c:formatCode>
                <c:ptCount val="21"/>
                <c:pt idx="0">
                  <c:v>236.9478</c:v>
                </c:pt>
                <c:pt idx="1">
                  <c:v>241.81810000000004</c:v>
                </c:pt>
                <c:pt idx="2">
                  <c:v>246.0634</c:v>
                </c:pt>
                <c:pt idx="3">
                  <c:v>255.6266</c:v>
                </c:pt>
                <c:pt idx="4">
                  <c:v>266.113</c:v>
                </c:pt>
                <c:pt idx="5">
                  <c:v>283.88509999999991</c:v>
                </c:pt>
                <c:pt idx="6">
                  <c:v>292.2174</c:v>
                </c:pt>
                <c:pt idx="7">
                  <c:v>304.62690000000003</c:v>
                </c:pt>
                <c:pt idx="8">
                  <c:v>303.70859999999993</c:v>
                </c:pt>
                <c:pt idx="9">
                  <c:v>310.03549999999996</c:v>
                </c:pt>
                <c:pt idx="10">
                  <c:v>315.19329999999991</c:v>
                </c:pt>
                <c:pt idx="11">
                  <c:v>325.26679999999993</c:v>
                </c:pt>
                <c:pt idx="12">
                  <c:v>330.46599999999995</c:v>
                </c:pt>
                <c:pt idx="13">
                  <c:v>339.80157680549894</c:v>
                </c:pt>
                <c:pt idx="14">
                  <c:v>349.40088117840702</c:v>
                </c:pt>
                <c:pt idx="15">
                  <c:v>359.27136335251873</c:v>
                </c:pt>
                <c:pt idx="16">
                  <c:v>369.42068402875719</c:v>
                </c:pt>
                <c:pt idx="17">
                  <c:v>379.85672032081271</c:v>
                </c:pt>
                <c:pt idx="18">
                  <c:v>390.58757186874766</c:v>
                </c:pt>
                <c:pt idx="19">
                  <c:v>401.62156712530685</c:v>
                </c:pt>
                <c:pt idx="20">
                  <c:v>412.96726981981448</c:v>
                </c:pt>
              </c:numCache>
            </c:numRef>
          </c:val>
        </c:ser>
        <c:ser>
          <c:idx val="1"/>
          <c:order val="1"/>
          <c:tx>
            <c:strRef>
              <c:f>'P-P Euro'!$B$73</c:f>
              <c:strCache>
                <c:ptCount val="1"/>
                <c:pt idx="0">
                  <c:v>Investimenti Fissi Lordi</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3"/>
              <c:layout>
                <c:manualLayout>
                  <c:x val="-4.4501992031872634E-2"/>
                  <c:y val="2.5535647329798138E-2"/>
                </c:manualLayout>
              </c:layout>
              <c:dLblPos val="r"/>
              <c:showVal val="1"/>
              <c:extLst>
                <c:ext xmlns:c15="http://schemas.microsoft.com/office/drawing/2012/chart" uri="{CE6537A1-D6FC-4f65-9D91-7224C49458BB}">
                  <c15:layout/>
                </c:ext>
              </c:extLst>
            </c:dLbl>
            <c:dLbl>
              <c:idx val="14"/>
              <c:layout>
                <c:manualLayout>
                  <c:x val="-4.0517928286852613E-2"/>
                  <c:y val="1.8732926241362718E-2"/>
                </c:manualLayout>
              </c:layout>
              <c:dLblPos val="r"/>
              <c:showVal val="1"/>
              <c:extLst>
                <c:ext xmlns:c15="http://schemas.microsoft.com/office/drawing/2012/chart" uri="{CE6537A1-D6FC-4f65-9D91-7224C49458BB}">
                  <c15:layout/>
                </c:ext>
              </c:extLst>
            </c:dLbl>
            <c:dLbl>
              <c:idx val="15"/>
              <c:layout>
                <c:manualLayout>
                  <c:x val="-3.8525896414342606E-2"/>
                  <c:y val="3.573972896245111E-2"/>
                </c:manualLayout>
              </c:layout>
              <c:dLblPos val="r"/>
              <c:showVal val="1"/>
              <c:extLst>
                <c:ext xmlns:c15="http://schemas.microsoft.com/office/drawing/2012/chart" uri="{CE6537A1-D6FC-4f65-9D91-7224C49458BB}">
                  <c15:layout/>
                </c:ext>
              </c:extLst>
            </c:dLbl>
            <c:dLbl>
              <c:idx val="16"/>
              <c:layout>
                <c:manualLayout>
                  <c:x val="-3.8525896414342606E-2"/>
                  <c:y val="3.9141089506668711E-2"/>
                </c:manualLayout>
              </c:layout>
              <c:dLblPos val="r"/>
              <c:showVal val="1"/>
              <c:extLst>
                <c:ext xmlns:c15="http://schemas.microsoft.com/office/drawing/2012/chart" uri="{CE6537A1-D6FC-4f65-9D91-7224C49458BB}">
                  <c15:layout/>
                </c:ext>
              </c:extLst>
            </c:dLbl>
            <c:dLbl>
              <c:idx val="17"/>
              <c:layout>
                <c:manualLayout>
                  <c:x val="-3.8525896414342606E-2"/>
                  <c:y val="3.9141089506668808E-2"/>
                </c:manualLayout>
              </c:layout>
              <c:dLblPos val="r"/>
              <c:showVal val="1"/>
              <c:extLst>
                <c:ext xmlns:c15="http://schemas.microsoft.com/office/drawing/2012/chart" uri="{CE6537A1-D6FC-4f65-9D91-7224C49458BB}">
                  <c15:layout/>
                </c:ext>
              </c:extLst>
            </c:dLbl>
            <c:dLbl>
              <c:idx val="18"/>
              <c:layout>
                <c:manualLayout>
                  <c:x val="-3.653386454183271E-2"/>
                  <c:y val="3.573972896245111E-2"/>
                </c:manualLayout>
              </c:layout>
              <c:dLblPos val="r"/>
              <c:showVal val="1"/>
              <c:extLst>
                <c:ext xmlns:c15="http://schemas.microsoft.com/office/drawing/2012/chart" uri="{CE6537A1-D6FC-4f65-9D91-7224C49458BB}">
                  <c15:layout/>
                </c:ext>
              </c:extLst>
            </c:dLbl>
            <c:dLbl>
              <c:idx val="19"/>
              <c:layout>
                <c:manualLayout>
                  <c:x val="-3.2549800796812731E-2"/>
                  <c:y val="3.5739728962451006E-2"/>
                </c:manualLayout>
              </c:layout>
              <c:dLblPos val="r"/>
              <c:showVal val="1"/>
              <c:extLst>
                <c:ext xmlns:c15="http://schemas.microsoft.com/office/drawing/2012/chart" uri="{CE6537A1-D6FC-4f65-9D91-7224C49458BB}">
                  <c15:layout/>
                </c:ext>
              </c:extLst>
            </c:dLbl>
            <c:dLbl>
              <c:idx val="20"/>
              <c:layout>
                <c:manualLayout>
                  <c:x val="-2.3026319917181692E-2"/>
                  <c:y val="2.8937007874015628E-2"/>
                </c:manualLayout>
              </c:layout>
              <c:dLblPos val="r"/>
              <c:showVal val="1"/>
              <c:extLst>
                <c:ext xmlns:c15="http://schemas.microsoft.com/office/drawing/2012/chart" uri="{CE6537A1-D6FC-4f65-9D91-7224C49458BB}">
                  <c15:layout/>
                </c:ext>
              </c:extLst>
            </c:dLbl>
            <c:spPr>
              <a:noFill/>
              <a:ln>
                <a:noFill/>
              </a:ln>
              <a:effectLst/>
            </c:spPr>
            <c:txPr>
              <a:bodyPr rot="0" vert="horz"/>
              <a:lstStyle/>
              <a:p>
                <a:pPr>
                  <a:defRPr sz="1200"/>
                </a:pPr>
                <a:endParaRPr lang="it-IT"/>
              </a:p>
            </c:txPr>
            <c:dLblPos val="t"/>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'P-P Euro'!$C$44:$W$44</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Euro'!$C$73:$W$73</c:f>
              <c:numCache>
                <c:formatCode>0</c:formatCode>
                <c:ptCount val="21"/>
                <c:pt idx="0">
                  <c:v>236.9478</c:v>
                </c:pt>
                <c:pt idx="1">
                  <c:v>241.81810000000004</c:v>
                </c:pt>
                <c:pt idx="2">
                  <c:v>246.0634</c:v>
                </c:pt>
                <c:pt idx="3">
                  <c:v>255.6266</c:v>
                </c:pt>
                <c:pt idx="4">
                  <c:v>266.113</c:v>
                </c:pt>
                <c:pt idx="5">
                  <c:v>283.88509999999991</c:v>
                </c:pt>
                <c:pt idx="6">
                  <c:v>292.2174</c:v>
                </c:pt>
                <c:pt idx="7">
                  <c:v>304.62690000000003</c:v>
                </c:pt>
                <c:pt idx="8">
                  <c:v>303.70859999999993</c:v>
                </c:pt>
                <c:pt idx="9">
                  <c:v>310.03549999999996</c:v>
                </c:pt>
                <c:pt idx="10">
                  <c:v>315.19329999999991</c:v>
                </c:pt>
                <c:pt idx="11">
                  <c:v>325.26679999999993</c:v>
                </c:pt>
                <c:pt idx="12">
                  <c:v>330.46599999999995</c:v>
                </c:pt>
                <c:pt idx="13">
                  <c:v>320.29509999999993</c:v>
                </c:pt>
                <c:pt idx="14">
                  <c:v>288.45499999999993</c:v>
                </c:pt>
                <c:pt idx="15">
                  <c:v>286.88</c:v>
                </c:pt>
                <c:pt idx="16">
                  <c:v>281.30670000000003</c:v>
                </c:pt>
                <c:pt idx="17">
                  <c:v>255.25</c:v>
                </c:pt>
                <c:pt idx="18">
                  <c:v>238.31710000000001</c:v>
                </c:pt>
                <c:pt idx="19">
                  <c:v>231.1575</c:v>
                </c:pt>
                <c:pt idx="20">
                  <c:v>234.07140000000001</c:v>
                </c:pt>
              </c:numCache>
            </c:numRef>
          </c:val>
        </c:ser>
        <c:marker val="1"/>
        <c:axId val="81281408"/>
        <c:axId val="81283712"/>
      </c:lineChart>
      <c:catAx>
        <c:axId val="81281408"/>
        <c:scaling>
          <c:orientation val="minMax"/>
        </c:scaling>
        <c:axPos val="b"/>
        <c:numFmt formatCode="General" sourceLinked="1"/>
        <c:majorTickMark val="none"/>
        <c:tickLblPos val="low"/>
        <c:spPr>
          <a:noFill/>
          <a:ln w="9525" cap="flat" cmpd="sng" algn="ctr">
            <a:solidFill>
              <a:schemeClr val="tx1">
                <a:lumMod val="15000"/>
                <a:lumOff val="85000"/>
              </a:schemeClr>
            </a:solidFill>
            <a:round/>
          </a:ln>
          <a:effectLst/>
        </c:spPr>
        <c:txPr>
          <a:bodyPr rot="-5400000"/>
          <a:lstStyle/>
          <a:p>
            <a:pPr>
              <a:defRPr sz="1100"/>
            </a:pPr>
            <a:endParaRPr lang="it-IT"/>
          </a:p>
        </c:txPr>
        <c:crossAx val="81283712"/>
        <c:crosses val="autoZero"/>
        <c:auto val="1"/>
        <c:lblAlgn val="ctr"/>
        <c:lblOffset val="400"/>
      </c:catAx>
      <c:valAx>
        <c:axId val="81283712"/>
        <c:scaling>
          <c:orientation val="minMax"/>
          <c:min val="150"/>
        </c:scaling>
        <c:axPos val="l"/>
        <c:majorGridlines>
          <c:spPr>
            <a:ln w="9525" cap="flat" cmpd="sng" algn="ctr">
              <a:solidFill>
                <a:schemeClr val="tx1">
                  <a:lumMod val="15000"/>
                  <a:lumOff val="85000"/>
                </a:schemeClr>
              </a:solidFill>
              <a:round/>
            </a:ln>
            <a:effectLst/>
          </c:spPr>
        </c:majorGridlines>
        <c:title>
          <c:tx>
            <c:rich>
              <a:bodyPr rot="-5400000" vert="horz"/>
              <a:lstStyle/>
              <a:p>
                <a:pPr>
                  <a:defRPr sz="1400"/>
                </a:pPr>
                <a:r>
                  <a:rPr lang="it-IT" sz="1400" dirty="0"/>
                  <a:t>Miliardi di Euro (2005)</a:t>
                </a:r>
              </a:p>
            </c:rich>
          </c:tx>
          <c:layout>
            <c:manualLayout>
              <c:xMode val="edge"/>
              <c:yMode val="edge"/>
              <c:x val="3.3212961330997257E-3"/>
              <c:y val="0.13695700477724701"/>
            </c:manualLayout>
          </c:layout>
          <c:spPr>
            <a:noFill/>
            <a:ln>
              <a:noFill/>
            </a:ln>
            <a:effectLst/>
          </c:spPr>
        </c:title>
        <c:numFmt formatCode="0" sourceLinked="1"/>
        <c:majorTickMark val="none"/>
        <c:tickLblPos val="nextTo"/>
        <c:spPr>
          <a:noFill/>
          <a:ln>
            <a:noFill/>
          </a:ln>
          <a:effectLst/>
        </c:spPr>
        <c:txPr>
          <a:bodyPr rot="-60000000" vert="horz"/>
          <a:lstStyle/>
          <a:p>
            <a:pPr>
              <a:defRPr sz="1400"/>
            </a:pPr>
            <a:endParaRPr lang="it-IT"/>
          </a:p>
        </c:txPr>
        <c:crossAx val="81281408"/>
        <c:crosses val="autoZero"/>
        <c:crossBetween val="between"/>
      </c:valAx>
      <c:spPr>
        <a:noFill/>
        <a:ln>
          <a:noFill/>
        </a:ln>
        <a:effectLst/>
      </c:spPr>
    </c:plotArea>
    <c:legend>
      <c:legendPos val="b"/>
      <c:layout>
        <c:manualLayout>
          <c:xMode val="edge"/>
          <c:yMode val="edge"/>
          <c:x val="8.2580182427691579E-2"/>
          <c:y val="5.3002674579247316E-2"/>
          <c:w val="0.68893508469633769"/>
          <c:h val="0.10794730818022802"/>
        </c:manualLayout>
      </c:layout>
      <c:spPr>
        <a:noFill/>
        <a:ln>
          <a:noFill/>
        </a:ln>
        <a:effectLst/>
      </c:spPr>
      <c:txPr>
        <a:bodyPr rot="0" vert="horz"/>
        <a:lstStyle/>
        <a:p>
          <a:pPr>
            <a:defRPr sz="1400"/>
          </a:pPr>
          <a:endParaRPr lang="it-IT"/>
        </a:p>
      </c:txPr>
    </c:legend>
    <c:plotVisOnly val="1"/>
    <c:dispBlanksAs val="gap"/>
  </c:chart>
  <c:spPr>
    <a:noFill/>
    <a:ln w="9525" cap="flat" cmpd="sng" algn="ctr">
      <a:noFill/>
      <a:round/>
    </a:ln>
    <a:effectLst/>
  </c:spPr>
  <c:txPr>
    <a:bodyPr/>
    <a:lstStyle/>
    <a:p>
      <a:pPr>
        <a:defRPr b="1">
          <a:latin typeface="Calibri" pitchFamily="34" charset="0"/>
        </a:defRPr>
      </a:pPr>
      <a:endParaRPr lang="it-IT"/>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0.16789544751437877"/>
          <c:y val="4.8865619546247865E-2"/>
          <c:w val="0.77304273884098362"/>
          <c:h val="0.71365983489757201"/>
        </c:manualLayout>
      </c:layout>
      <c:lineChart>
        <c:grouping val="standard"/>
        <c:ser>
          <c:idx val="6"/>
          <c:order val="0"/>
          <c:tx>
            <c:strRef>
              <c:f>'P-P % GDP'!$B$20</c:f>
              <c:strCache>
                <c:ptCount val="1"/>
                <c:pt idx="0">
                  <c:v>Germany</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'P-P % GDP'!$C$17:$W$17</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GDP'!$C$20:$W$20</c:f>
              <c:numCache>
                <c:formatCode>General</c:formatCode>
                <c:ptCount val="21"/>
                <c:pt idx="0">
                  <c:v>2.6</c:v>
                </c:pt>
                <c:pt idx="1">
                  <c:v>2.5</c:v>
                </c:pt>
                <c:pt idx="2">
                  <c:v>2.2999999999999998</c:v>
                </c:pt>
                <c:pt idx="3">
                  <c:v>2.2999999999999998</c:v>
                </c:pt>
                <c:pt idx="4">
                  <c:v>2.4</c:v>
                </c:pt>
                <c:pt idx="5">
                  <c:v>2.2999999999999998</c:v>
                </c:pt>
                <c:pt idx="6">
                  <c:v>2.2999999999999998</c:v>
                </c:pt>
                <c:pt idx="7">
                  <c:v>2.2000000000000002</c:v>
                </c:pt>
                <c:pt idx="8">
                  <c:v>2.1</c:v>
                </c:pt>
                <c:pt idx="9">
                  <c:v>1.9000000000000001</c:v>
                </c:pt>
                <c:pt idx="10">
                  <c:v>1.9000000000000001</c:v>
                </c:pt>
                <c:pt idx="11">
                  <c:v>2</c:v>
                </c:pt>
                <c:pt idx="12">
                  <c:v>1.9000000000000001</c:v>
                </c:pt>
                <c:pt idx="13">
                  <c:v>2.1</c:v>
                </c:pt>
                <c:pt idx="14">
                  <c:v>2.4</c:v>
                </c:pt>
                <c:pt idx="15">
                  <c:v>2.2999999999999998</c:v>
                </c:pt>
                <c:pt idx="16">
                  <c:v>2.2999999999999998</c:v>
                </c:pt>
                <c:pt idx="17">
                  <c:v>2.2000000000000002</c:v>
                </c:pt>
                <c:pt idx="18">
                  <c:v>2.2000000000000002</c:v>
                </c:pt>
                <c:pt idx="19">
                  <c:v>2.1</c:v>
                </c:pt>
                <c:pt idx="20">
                  <c:v>2.1</c:v>
                </c:pt>
              </c:numCache>
            </c:numRef>
          </c:val>
        </c:ser>
        <c:ser>
          <c:idx val="2"/>
          <c:order val="1"/>
          <c:tx>
            <c:strRef>
              <c:f>'P-P % GDP'!$B$24</c:f>
              <c:strCache>
                <c:ptCount val="1"/>
                <c:pt idx="0">
                  <c:v>France</c:v>
                </c:pt>
              </c:strCache>
            </c:strRef>
          </c:tx>
          <c:spPr>
            <a:ln w="28575" cap="rnd">
              <a:solidFill>
                <a:schemeClr val="accent1">
                  <a:lumMod val="60000"/>
                  <a:lumOff val="40000"/>
                </a:schemeClr>
              </a:solidFill>
              <a:round/>
            </a:ln>
            <a:effectLst/>
          </c:spPr>
          <c:marker>
            <c:symbol val="circle"/>
            <c:size val="5"/>
            <c:spPr>
              <a:solidFill>
                <a:schemeClr val="accent1">
                  <a:lumMod val="60000"/>
                  <a:lumOff val="40000"/>
                </a:schemeClr>
              </a:solidFill>
              <a:ln w="9525">
                <a:solidFill>
                  <a:schemeClr val="accent1">
                    <a:lumMod val="60000"/>
                    <a:lumOff val="40000"/>
                  </a:schemeClr>
                </a:solidFill>
              </a:ln>
              <a:effectLst/>
            </c:spPr>
          </c:marker>
          <c:cat>
            <c:numRef>
              <c:f>'P-P % GDP'!$C$17:$W$17</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GDP'!$C$24:$W$24</c:f>
              <c:numCache>
                <c:formatCode>General</c:formatCode>
                <c:ptCount val="21"/>
                <c:pt idx="0">
                  <c:v>4.2</c:v>
                </c:pt>
                <c:pt idx="1">
                  <c:v>4.0999999999999996</c:v>
                </c:pt>
                <c:pt idx="2">
                  <c:v>3.8</c:v>
                </c:pt>
                <c:pt idx="3">
                  <c:v>3.7</c:v>
                </c:pt>
                <c:pt idx="4">
                  <c:v>3.8</c:v>
                </c:pt>
                <c:pt idx="5">
                  <c:v>3.9</c:v>
                </c:pt>
                <c:pt idx="6">
                  <c:v>3.8</c:v>
                </c:pt>
                <c:pt idx="7">
                  <c:v>3.8</c:v>
                </c:pt>
                <c:pt idx="8">
                  <c:v>3.9</c:v>
                </c:pt>
                <c:pt idx="9">
                  <c:v>4</c:v>
                </c:pt>
                <c:pt idx="10">
                  <c:v>4</c:v>
                </c:pt>
                <c:pt idx="11">
                  <c:v>3.9</c:v>
                </c:pt>
                <c:pt idx="12">
                  <c:v>3.9</c:v>
                </c:pt>
                <c:pt idx="13">
                  <c:v>3.9</c:v>
                </c:pt>
                <c:pt idx="14">
                  <c:v>4.3</c:v>
                </c:pt>
                <c:pt idx="15">
                  <c:v>4.0999999999999996</c:v>
                </c:pt>
                <c:pt idx="16">
                  <c:v>4</c:v>
                </c:pt>
                <c:pt idx="17">
                  <c:v>4.0999999999999996</c:v>
                </c:pt>
                <c:pt idx="18">
                  <c:v>4</c:v>
                </c:pt>
                <c:pt idx="19">
                  <c:v>3.7</c:v>
                </c:pt>
                <c:pt idx="20">
                  <c:v>3.5</c:v>
                </c:pt>
              </c:numCache>
            </c:numRef>
          </c:val>
        </c:ser>
        <c:ser>
          <c:idx val="5"/>
          <c:order val="2"/>
          <c:tx>
            <c:strRef>
              <c:f>'P-P % GDP'!$B$25</c:f>
              <c:strCache>
                <c:ptCount val="1"/>
                <c:pt idx="0">
                  <c:v>Italy</c:v>
                </c:pt>
              </c:strCache>
            </c:strRef>
          </c:tx>
          <c:spPr>
            <a:ln w="28575" cap="rnd">
              <a:solidFill>
                <a:srgbClr val="DE006F"/>
              </a:solidFill>
              <a:round/>
            </a:ln>
            <a:effectLst/>
          </c:spPr>
          <c:marker>
            <c:symbol val="circle"/>
            <c:size val="5"/>
            <c:spPr>
              <a:solidFill>
                <a:srgbClr val="DE006F"/>
              </a:solidFill>
              <a:ln w="9525">
                <a:solidFill>
                  <a:srgbClr val="DE006F"/>
                </a:solidFill>
              </a:ln>
              <a:effectLst/>
            </c:spPr>
          </c:marker>
          <c:cat>
            <c:numRef>
              <c:f>'P-P % GDP'!$C$17:$W$17</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GDP'!$C$25:$W$25</c:f>
              <c:numCache>
                <c:formatCode>General</c:formatCode>
                <c:ptCount val="21"/>
                <c:pt idx="0">
                  <c:v>2.6</c:v>
                </c:pt>
                <c:pt idx="1">
                  <c:v>2.7</c:v>
                </c:pt>
                <c:pt idx="2">
                  <c:v>2.7</c:v>
                </c:pt>
                <c:pt idx="3">
                  <c:v>2.8</c:v>
                </c:pt>
                <c:pt idx="4">
                  <c:v>2.9</c:v>
                </c:pt>
                <c:pt idx="5">
                  <c:v>2.9</c:v>
                </c:pt>
                <c:pt idx="6">
                  <c:v>2.9</c:v>
                </c:pt>
                <c:pt idx="7">
                  <c:v>2.4</c:v>
                </c:pt>
                <c:pt idx="8">
                  <c:v>3</c:v>
                </c:pt>
                <c:pt idx="9">
                  <c:v>3</c:v>
                </c:pt>
                <c:pt idx="10">
                  <c:v>3</c:v>
                </c:pt>
                <c:pt idx="11">
                  <c:v>2.9</c:v>
                </c:pt>
                <c:pt idx="12">
                  <c:v>2.9</c:v>
                </c:pt>
                <c:pt idx="13">
                  <c:v>3</c:v>
                </c:pt>
                <c:pt idx="14">
                  <c:v>3.4</c:v>
                </c:pt>
                <c:pt idx="15">
                  <c:v>2.9</c:v>
                </c:pt>
                <c:pt idx="16">
                  <c:v>2.8</c:v>
                </c:pt>
                <c:pt idx="17">
                  <c:v>2.6</c:v>
                </c:pt>
                <c:pt idx="18">
                  <c:v>2.4</c:v>
                </c:pt>
                <c:pt idx="19">
                  <c:v>2.2999999999999998</c:v>
                </c:pt>
                <c:pt idx="20">
                  <c:v>2.2000000000000002</c:v>
                </c:pt>
              </c:numCache>
            </c:numRef>
          </c:val>
        </c:ser>
        <c:ser>
          <c:idx val="9"/>
          <c:order val="3"/>
          <c:tx>
            <c:strRef>
              <c:f>'P-P % GDP'!$B$27</c:f>
              <c:strCache>
                <c:ptCount val="1"/>
                <c:pt idx="0">
                  <c:v>United Kingdom</c:v>
                </c:pt>
              </c:strCache>
            </c:strRef>
          </c:tx>
          <c:spPr>
            <a:ln w="28575" cap="rnd">
              <a:solidFill>
                <a:schemeClr val="tx1">
                  <a:lumMod val="65000"/>
                  <a:lumOff val="35000"/>
                </a:schemeClr>
              </a:solidFill>
              <a:round/>
            </a:ln>
            <a:effectLst/>
          </c:spPr>
          <c:marker>
            <c:symbol val="circle"/>
            <c:size val="5"/>
            <c:spPr>
              <a:solidFill>
                <a:schemeClr val="tx1">
                  <a:lumMod val="65000"/>
                  <a:lumOff val="35000"/>
                </a:schemeClr>
              </a:solidFill>
              <a:ln w="9525">
                <a:solidFill>
                  <a:schemeClr val="tx1">
                    <a:lumMod val="65000"/>
                    <a:lumOff val="35000"/>
                  </a:schemeClr>
                </a:solidFill>
              </a:ln>
              <a:effectLst/>
            </c:spPr>
          </c:marker>
          <c:cat>
            <c:numRef>
              <c:f>'P-P % GDP'!$C$17:$W$17</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GDP'!$C$27:$W$27</c:f>
              <c:numCache>
                <c:formatCode>General</c:formatCode>
                <c:ptCount val="21"/>
                <c:pt idx="0">
                  <c:v>2.2999999999999998</c:v>
                </c:pt>
                <c:pt idx="1">
                  <c:v>1.9000000000000001</c:v>
                </c:pt>
                <c:pt idx="2">
                  <c:v>1.6</c:v>
                </c:pt>
                <c:pt idx="3">
                  <c:v>1.7</c:v>
                </c:pt>
                <c:pt idx="4">
                  <c:v>1.8</c:v>
                </c:pt>
                <c:pt idx="5">
                  <c:v>1.7</c:v>
                </c:pt>
                <c:pt idx="6">
                  <c:v>1.9000000000000001</c:v>
                </c:pt>
                <c:pt idx="7">
                  <c:v>2</c:v>
                </c:pt>
                <c:pt idx="8">
                  <c:v>2.1</c:v>
                </c:pt>
                <c:pt idx="9">
                  <c:v>2.4</c:v>
                </c:pt>
                <c:pt idx="10">
                  <c:v>1.5</c:v>
                </c:pt>
                <c:pt idx="11">
                  <c:v>2.5</c:v>
                </c:pt>
                <c:pt idx="12">
                  <c:v>2.5</c:v>
                </c:pt>
                <c:pt idx="13">
                  <c:v>3</c:v>
                </c:pt>
                <c:pt idx="14">
                  <c:v>3.3</c:v>
                </c:pt>
                <c:pt idx="15">
                  <c:v>3.2</c:v>
                </c:pt>
                <c:pt idx="16">
                  <c:v>3</c:v>
                </c:pt>
                <c:pt idx="17">
                  <c:v>2.8</c:v>
                </c:pt>
                <c:pt idx="18">
                  <c:v>2.6</c:v>
                </c:pt>
                <c:pt idx="19">
                  <c:v>2.8</c:v>
                </c:pt>
                <c:pt idx="20">
                  <c:v>2.7</c:v>
                </c:pt>
              </c:numCache>
            </c:numRef>
          </c:val>
        </c:ser>
        <c:marker val="1"/>
        <c:axId val="99963648"/>
        <c:axId val="103552512"/>
      </c:lineChart>
      <c:catAx>
        <c:axId val="99963648"/>
        <c:scaling>
          <c:orientation val="minMax"/>
        </c:scaling>
        <c:axPos val="b"/>
        <c:numFmt formatCode="General" sourceLinked="1"/>
        <c:majorTickMark val="cross"/>
        <c:tickLblPos val="nextTo"/>
        <c:spPr>
          <a:noFill/>
          <a:ln w="9525" cap="flat" cmpd="sng" algn="ctr">
            <a:solidFill>
              <a:schemeClr val="tx1">
                <a:lumMod val="15000"/>
                <a:lumOff val="85000"/>
              </a:schemeClr>
            </a:solidFill>
            <a:round/>
          </a:ln>
          <a:effectLst/>
        </c:spPr>
        <c:txPr>
          <a:bodyPr rot="-5400000"/>
          <a:lstStyle/>
          <a:p>
            <a:pPr>
              <a:defRPr/>
            </a:pPr>
            <a:endParaRPr lang="it-IT"/>
          </a:p>
        </c:txPr>
        <c:crossAx val="103552512"/>
        <c:crosses val="autoZero"/>
        <c:auto val="1"/>
        <c:lblAlgn val="ctr"/>
        <c:lblOffset val="100"/>
        <c:tickLblSkip val="1"/>
      </c:catAx>
      <c:valAx>
        <c:axId val="103552512"/>
        <c:scaling>
          <c:orientation val="minMax"/>
          <c:max val="5"/>
          <c:min val="1"/>
        </c:scaling>
        <c:axPos val="l"/>
        <c:majorGridlines>
          <c:spPr>
            <a:ln w="9525" cap="flat" cmpd="sng" algn="ctr">
              <a:solidFill>
                <a:schemeClr val="tx1">
                  <a:lumMod val="15000"/>
                  <a:lumOff val="85000"/>
                </a:schemeClr>
              </a:solidFill>
              <a:round/>
            </a:ln>
            <a:effectLst/>
          </c:spPr>
        </c:majorGridlines>
        <c:title>
          <c:tx>
            <c:rich>
              <a:bodyPr rot="-5400000" vert="horz"/>
              <a:lstStyle/>
              <a:p>
                <a:pPr>
                  <a:defRPr sz="1800"/>
                </a:pPr>
                <a:r>
                  <a:rPr lang="it-IT" sz="1800"/>
                  <a:t>% del PIL</a:t>
                </a:r>
              </a:p>
            </c:rich>
          </c:tx>
          <c:layout>
            <c:manualLayout>
              <c:xMode val="edge"/>
              <c:yMode val="edge"/>
              <c:x val="1.2063118342976142E-2"/>
              <c:y val="0.32266342387077768"/>
            </c:manualLayout>
          </c:layout>
          <c:spPr>
            <a:noFill/>
            <a:ln>
              <a:noFill/>
            </a:ln>
            <a:effectLst/>
          </c:spPr>
        </c:title>
        <c:numFmt formatCode="#,##0.0" sourceLinked="0"/>
        <c:majorTickMark val="none"/>
        <c:tickLblPos val="nextTo"/>
        <c:spPr>
          <a:noFill/>
          <a:ln>
            <a:noFill/>
          </a:ln>
          <a:effectLst/>
        </c:spPr>
        <c:txPr>
          <a:bodyPr rot="-60000000" vert="horz"/>
          <a:lstStyle/>
          <a:p>
            <a:pPr>
              <a:defRPr/>
            </a:pPr>
            <a:endParaRPr lang="it-IT"/>
          </a:p>
        </c:txPr>
        <c:crossAx val="99963648"/>
        <c:crosses val="autoZero"/>
        <c:crossBetween val="midCat"/>
      </c:valAx>
      <c:spPr>
        <a:noFill/>
        <a:ln>
          <a:noFill/>
        </a:ln>
        <a:effectLst/>
      </c:spPr>
    </c:plotArea>
    <c:plotVisOnly val="1"/>
    <c:dispBlanksAs val="gap"/>
  </c:chart>
  <c:spPr>
    <a:noFill/>
    <a:ln w="9525" cap="flat" cmpd="sng" algn="ctr">
      <a:noFill/>
      <a:round/>
    </a:ln>
    <a:effectLst/>
  </c:spPr>
  <c:txPr>
    <a:bodyPr/>
    <a:lstStyle/>
    <a:p>
      <a:pPr>
        <a:defRPr sz="1200" b="1">
          <a:latin typeface="Calibri" pitchFamily="34" charset="0"/>
        </a:defRPr>
      </a:pPr>
      <a:endParaRPr lang="it-IT"/>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0.10458354239011307"/>
          <c:y val="4.8865619546247865E-2"/>
          <c:w val="0.83635475395117354"/>
          <c:h val="0.71830966772013527"/>
        </c:manualLayout>
      </c:layout>
      <c:lineChart>
        <c:grouping val="standard"/>
        <c:ser>
          <c:idx val="6"/>
          <c:order val="0"/>
          <c:tx>
            <c:strRef>
              <c:f>'P-P % GDP'!$B$34</c:f>
              <c:strCache>
                <c:ptCount val="1"/>
                <c:pt idx="0">
                  <c:v>Germany</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'P-P % GDP'!$C$31:$W$31</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GDP'!$C$34:$W$34</c:f>
              <c:numCache>
                <c:formatCode>0.0</c:formatCode>
                <c:ptCount val="21"/>
                <c:pt idx="0">
                  <c:v>20.799999999999994</c:v>
                </c:pt>
                <c:pt idx="1">
                  <c:v>20.3</c:v>
                </c:pt>
                <c:pt idx="2">
                  <c:v>20.2</c:v>
                </c:pt>
                <c:pt idx="3">
                  <c:v>20.3</c:v>
                </c:pt>
                <c:pt idx="4">
                  <c:v>20.5</c:v>
                </c:pt>
                <c:pt idx="5">
                  <c:v>20.7</c:v>
                </c:pt>
                <c:pt idx="6">
                  <c:v>19.399999999999999</c:v>
                </c:pt>
                <c:pt idx="7">
                  <c:v>17.8</c:v>
                </c:pt>
                <c:pt idx="8">
                  <c:v>17.399999999999999</c:v>
                </c:pt>
                <c:pt idx="9">
                  <c:v>17.3</c:v>
                </c:pt>
                <c:pt idx="10">
                  <c:v>17.200000000000003</c:v>
                </c:pt>
                <c:pt idx="11">
                  <c:v>17.8</c:v>
                </c:pt>
                <c:pt idx="12">
                  <c:v>18.200000000000003</c:v>
                </c:pt>
                <c:pt idx="13">
                  <c:v>18.2</c:v>
                </c:pt>
                <c:pt idx="14">
                  <c:v>16.8</c:v>
                </c:pt>
                <c:pt idx="15">
                  <c:v>17.099999999999994</c:v>
                </c:pt>
                <c:pt idx="16">
                  <c:v>18</c:v>
                </c:pt>
                <c:pt idx="17">
                  <c:v>17.900000000000002</c:v>
                </c:pt>
                <c:pt idx="18">
                  <c:v>17.5</c:v>
                </c:pt>
                <c:pt idx="19">
                  <c:v>17.899999999999999</c:v>
                </c:pt>
                <c:pt idx="20">
                  <c:v>17.799999999999994</c:v>
                </c:pt>
              </c:numCache>
            </c:numRef>
          </c:val>
        </c:ser>
        <c:ser>
          <c:idx val="2"/>
          <c:order val="1"/>
          <c:tx>
            <c:strRef>
              <c:f>'P-P % GDP'!$B$38</c:f>
              <c:strCache>
                <c:ptCount val="1"/>
                <c:pt idx="0">
                  <c:v>France</c:v>
                </c:pt>
              </c:strCache>
            </c:strRef>
          </c:tx>
          <c:spPr>
            <a:ln w="28575" cap="rnd">
              <a:solidFill>
                <a:schemeClr val="accent1">
                  <a:lumMod val="60000"/>
                  <a:lumOff val="40000"/>
                </a:schemeClr>
              </a:solidFill>
              <a:round/>
            </a:ln>
            <a:effectLst/>
          </c:spPr>
          <c:marker>
            <c:symbol val="circle"/>
            <c:size val="5"/>
            <c:spPr>
              <a:solidFill>
                <a:schemeClr val="accent1">
                  <a:lumMod val="60000"/>
                  <a:lumOff val="40000"/>
                </a:schemeClr>
              </a:solidFill>
              <a:ln w="9525">
                <a:solidFill>
                  <a:schemeClr val="accent1">
                    <a:lumMod val="60000"/>
                    <a:lumOff val="40000"/>
                  </a:schemeClr>
                </a:solidFill>
              </a:ln>
              <a:effectLst/>
            </c:spPr>
          </c:marker>
          <c:cat>
            <c:numRef>
              <c:f>'P-P % GDP'!$C$31:$W$31</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GDP'!$C$38:$W$38</c:f>
              <c:numCache>
                <c:formatCode>0.0</c:formatCode>
                <c:ptCount val="21"/>
                <c:pt idx="0">
                  <c:v>15.8</c:v>
                </c:pt>
                <c:pt idx="1">
                  <c:v>15.700000000000001</c:v>
                </c:pt>
                <c:pt idx="2">
                  <c:v>15.600000000000001</c:v>
                </c:pt>
                <c:pt idx="3">
                  <c:v>16.100000000000001</c:v>
                </c:pt>
                <c:pt idx="4">
                  <c:v>16.899999999999999</c:v>
                </c:pt>
                <c:pt idx="5">
                  <c:v>17.5</c:v>
                </c:pt>
                <c:pt idx="6">
                  <c:v>17.599999999999994</c:v>
                </c:pt>
                <c:pt idx="7">
                  <c:v>17.099999999999994</c:v>
                </c:pt>
                <c:pt idx="8">
                  <c:v>17</c:v>
                </c:pt>
                <c:pt idx="9">
                  <c:v>17.3</c:v>
                </c:pt>
                <c:pt idx="10">
                  <c:v>17.7</c:v>
                </c:pt>
                <c:pt idx="11">
                  <c:v>18.5</c:v>
                </c:pt>
                <c:pt idx="12">
                  <c:v>19.200000000000003</c:v>
                </c:pt>
                <c:pt idx="13">
                  <c:v>19.700000000000003</c:v>
                </c:pt>
                <c:pt idx="14">
                  <c:v>17.7</c:v>
                </c:pt>
                <c:pt idx="15">
                  <c:v>18</c:v>
                </c:pt>
                <c:pt idx="16">
                  <c:v>18.399999999999999</c:v>
                </c:pt>
                <c:pt idx="17">
                  <c:v>18.399999999999999</c:v>
                </c:pt>
                <c:pt idx="18">
                  <c:v>18.100000000000001</c:v>
                </c:pt>
                <c:pt idx="19">
                  <c:v>18.100000000000001</c:v>
                </c:pt>
                <c:pt idx="20">
                  <c:v>18</c:v>
                </c:pt>
              </c:numCache>
            </c:numRef>
          </c:val>
        </c:ser>
        <c:ser>
          <c:idx val="5"/>
          <c:order val="2"/>
          <c:tx>
            <c:strRef>
              <c:f>'P-P % GDP'!$B$39</c:f>
              <c:strCache>
                <c:ptCount val="1"/>
                <c:pt idx="0">
                  <c:v>Italy</c:v>
                </c:pt>
              </c:strCache>
            </c:strRef>
          </c:tx>
          <c:spPr>
            <a:ln w="28575" cap="rnd">
              <a:solidFill>
                <a:srgbClr val="CC0066"/>
              </a:solidFill>
              <a:round/>
            </a:ln>
            <a:effectLst/>
          </c:spPr>
          <c:marker>
            <c:symbol val="circle"/>
            <c:size val="5"/>
            <c:spPr>
              <a:solidFill>
                <a:srgbClr val="DE006F"/>
              </a:solidFill>
              <a:ln w="9525">
                <a:solidFill>
                  <a:srgbClr val="CC0066"/>
                </a:solidFill>
              </a:ln>
              <a:effectLst/>
            </c:spPr>
          </c:marker>
          <c:dPt>
            <c:idx val="7"/>
            <c:marker>
              <c:spPr>
                <a:solidFill>
                  <a:srgbClr val="DE006F"/>
                </a:solidFill>
                <a:ln w="9525">
                  <a:solidFill>
                    <a:srgbClr val="DE006F"/>
                  </a:solidFill>
                </a:ln>
                <a:effectLst/>
              </c:spPr>
            </c:marker>
            <c:spPr>
              <a:ln w="28575" cap="rnd">
                <a:solidFill>
                  <a:srgbClr val="DE006F"/>
                </a:solidFill>
                <a:round/>
              </a:ln>
              <a:effectLst/>
            </c:spPr>
          </c:dPt>
          <c:cat>
            <c:numRef>
              <c:f>'P-P % GDP'!$C$31:$W$31</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GDP'!$C$39:$W$39</c:f>
              <c:numCache>
                <c:formatCode>0.0</c:formatCode>
                <c:ptCount val="21"/>
                <c:pt idx="0">
                  <c:v>15.8</c:v>
                </c:pt>
                <c:pt idx="1">
                  <c:v>16.2</c:v>
                </c:pt>
                <c:pt idx="2">
                  <c:v>16.2</c:v>
                </c:pt>
                <c:pt idx="3">
                  <c:v>16.399999999999999</c:v>
                </c:pt>
                <c:pt idx="4">
                  <c:v>16.700000000000003</c:v>
                </c:pt>
                <c:pt idx="5">
                  <c:v>17.5</c:v>
                </c:pt>
                <c:pt idx="6">
                  <c:v>17.600000000000001</c:v>
                </c:pt>
                <c:pt idx="7">
                  <c:v>18.8</c:v>
                </c:pt>
                <c:pt idx="8">
                  <c:v>17.7</c:v>
                </c:pt>
                <c:pt idx="9">
                  <c:v>17.8</c:v>
                </c:pt>
                <c:pt idx="10">
                  <c:v>18.2</c:v>
                </c:pt>
                <c:pt idx="11">
                  <c:v>18.600000000000001</c:v>
                </c:pt>
                <c:pt idx="12">
                  <c:v>18.700000000000003</c:v>
                </c:pt>
                <c:pt idx="13">
                  <c:v>18.2</c:v>
                </c:pt>
                <c:pt idx="14">
                  <c:v>16.600000000000001</c:v>
                </c:pt>
                <c:pt idx="15">
                  <c:v>17</c:v>
                </c:pt>
                <c:pt idx="16">
                  <c:v>16.899999999999999</c:v>
                </c:pt>
                <c:pt idx="17">
                  <c:v>15.8</c:v>
                </c:pt>
                <c:pt idx="18">
                  <c:v>14.8</c:v>
                </c:pt>
                <c:pt idx="19">
                  <c:v>14.3</c:v>
                </c:pt>
                <c:pt idx="20">
                  <c:v>14.400000000000002</c:v>
                </c:pt>
              </c:numCache>
            </c:numRef>
          </c:val>
        </c:ser>
        <c:ser>
          <c:idx val="9"/>
          <c:order val="3"/>
          <c:tx>
            <c:strRef>
              <c:f>'P-P % GDP'!$B$41</c:f>
              <c:strCache>
                <c:ptCount val="1"/>
                <c:pt idx="0">
                  <c:v>United Kingdom</c:v>
                </c:pt>
              </c:strCache>
            </c:strRef>
          </c:tx>
          <c:spPr>
            <a:ln w="28575" cap="rnd">
              <a:solidFill>
                <a:schemeClr val="tx1">
                  <a:lumMod val="65000"/>
                  <a:lumOff val="35000"/>
                </a:schemeClr>
              </a:solidFill>
              <a:round/>
            </a:ln>
            <a:effectLst/>
          </c:spPr>
          <c:marker>
            <c:symbol val="circle"/>
            <c:size val="5"/>
            <c:spPr>
              <a:solidFill>
                <a:schemeClr val="tx1">
                  <a:lumMod val="65000"/>
                  <a:lumOff val="35000"/>
                </a:schemeClr>
              </a:solidFill>
              <a:ln w="9525">
                <a:solidFill>
                  <a:schemeClr val="tx1">
                    <a:lumMod val="65000"/>
                    <a:lumOff val="35000"/>
                  </a:schemeClr>
                </a:solidFill>
              </a:ln>
              <a:effectLst/>
            </c:spPr>
          </c:marker>
          <c:cat>
            <c:numRef>
              <c:f>'P-P % GDP'!$C$31:$W$31</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'P-P % GDP'!$C$41:$W$41</c:f>
              <c:numCache>
                <c:formatCode>0.0</c:formatCode>
                <c:ptCount val="21"/>
                <c:pt idx="0">
                  <c:v>16</c:v>
                </c:pt>
                <c:pt idx="1">
                  <c:v>17</c:v>
                </c:pt>
                <c:pt idx="2">
                  <c:v>16.099999999999994</c:v>
                </c:pt>
                <c:pt idx="3">
                  <c:v>16.5</c:v>
                </c:pt>
                <c:pt idx="4">
                  <c:v>16.399999999999999</c:v>
                </c:pt>
                <c:pt idx="5">
                  <c:v>16.5</c:v>
                </c:pt>
                <c:pt idx="6">
                  <c:v>15.9</c:v>
                </c:pt>
                <c:pt idx="7">
                  <c:v>15.8</c:v>
                </c:pt>
                <c:pt idx="8">
                  <c:v>15.200000000000001</c:v>
                </c:pt>
                <c:pt idx="9">
                  <c:v>14.8</c:v>
                </c:pt>
                <c:pt idx="10">
                  <c:v>15.900000000000002</c:v>
                </c:pt>
                <c:pt idx="11">
                  <c:v>15.100000000000001</c:v>
                </c:pt>
                <c:pt idx="12">
                  <c:v>15.5</c:v>
                </c:pt>
                <c:pt idx="13">
                  <c:v>14.3</c:v>
                </c:pt>
                <c:pt idx="14">
                  <c:v>12.3</c:v>
                </c:pt>
                <c:pt idx="15">
                  <c:v>12.400000000000002</c:v>
                </c:pt>
                <c:pt idx="16">
                  <c:v>12.7</c:v>
                </c:pt>
                <c:pt idx="17">
                  <c:v>13.100000000000001</c:v>
                </c:pt>
                <c:pt idx="18">
                  <c:v>13.500000000000002</c:v>
                </c:pt>
                <c:pt idx="19">
                  <c:v>13.8</c:v>
                </c:pt>
                <c:pt idx="20">
                  <c:v>14.2</c:v>
                </c:pt>
              </c:numCache>
            </c:numRef>
          </c:val>
        </c:ser>
        <c:marker val="1"/>
        <c:axId val="122942208"/>
        <c:axId val="141116160"/>
      </c:lineChart>
      <c:catAx>
        <c:axId val="122942208"/>
        <c:scaling>
          <c:orientation val="minMax"/>
        </c:scaling>
        <c:axPos val="b"/>
        <c:numFmt formatCode="General" sourceLinked="1"/>
        <c:majorTickMark val="cross"/>
        <c:tickLblPos val="nextTo"/>
        <c:spPr>
          <a:noFill/>
          <a:ln w="9525" cap="flat" cmpd="sng" algn="ctr">
            <a:solidFill>
              <a:schemeClr val="tx1">
                <a:lumMod val="15000"/>
                <a:lumOff val="85000"/>
              </a:schemeClr>
            </a:solidFill>
            <a:round/>
          </a:ln>
          <a:effectLst/>
        </c:spPr>
        <c:txPr>
          <a:bodyPr rot="-5400000"/>
          <a:lstStyle/>
          <a:p>
            <a:pPr>
              <a:defRPr sz="1200" b="1"/>
            </a:pPr>
            <a:endParaRPr lang="it-IT"/>
          </a:p>
        </c:txPr>
        <c:crossAx val="141116160"/>
        <c:crosses val="autoZero"/>
        <c:auto val="1"/>
        <c:lblAlgn val="ctr"/>
        <c:lblOffset val="100"/>
        <c:tickLblSkip val="1"/>
      </c:catAx>
      <c:valAx>
        <c:axId val="141116160"/>
        <c:scaling>
          <c:orientation val="minMax"/>
          <c:max val="24"/>
          <c:min val="10"/>
        </c:scaling>
        <c:axPos val="l"/>
        <c:majorGridlines>
          <c:spPr>
            <a:ln w="9525" cap="flat" cmpd="sng" algn="ctr">
              <a:solidFill>
                <a:schemeClr val="tx1">
                  <a:lumMod val="15000"/>
                  <a:lumOff val="85000"/>
                </a:schemeClr>
              </a:solidFill>
              <a:round/>
            </a:ln>
            <a:effectLst/>
          </c:spPr>
        </c:majorGridlines>
        <c:numFmt formatCode="0" sourceLinked="0"/>
        <c:majorTickMark val="none"/>
        <c:tickLblPos val="nextTo"/>
        <c:spPr>
          <a:noFill/>
          <a:ln>
            <a:noFill/>
          </a:ln>
          <a:effectLst/>
        </c:spPr>
        <c:txPr>
          <a:bodyPr rot="-60000000" vert="horz"/>
          <a:lstStyle/>
          <a:p>
            <a:pPr>
              <a:defRPr sz="1200"/>
            </a:pPr>
            <a:endParaRPr lang="it-IT"/>
          </a:p>
        </c:txPr>
        <c:crossAx val="122942208"/>
        <c:crosses val="autoZero"/>
        <c:crossBetween val="midCat"/>
      </c:valAx>
      <c:spPr>
        <a:noFill/>
        <a:ln>
          <a:noFill/>
        </a:ln>
        <a:effectLst/>
      </c:spPr>
    </c:plotArea>
    <c:plotVisOnly val="1"/>
    <c:dispBlanksAs val="gap"/>
  </c:chart>
  <c:spPr>
    <a:noFill/>
    <a:ln w="9525" cap="flat" cmpd="sng" algn="ctr">
      <a:noFill/>
      <a:round/>
    </a:ln>
    <a:effectLst/>
  </c:spPr>
  <c:txPr>
    <a:bodyPr/>
    <a:lstStyle/>
    <a:p>
      <a:pPr>
        <a:defRPr sz="1100" b="1">
          <a:latin typeface="Calibri" pitchFamily="34" charset="0"/>
        </a:defRPr>
      </a:pPr>
      <a:endParaRPr lang="it-IT"/>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it-IT"/>
              <a:t>Investimenti in Toscana per livello di governo </a:t>
            </a:r>
          </a:p>
          <a:p>
            <a:pPr>
              <a:defRPr/>
            </a:pPr>
            <a:r>
              <a:rPr lang="it-IT" sz="1200" b="0"/>
              <a:t>Migliaia di euro</a:t>
            </a:r>
            <a:r>
              <a:rPr lang="it-IT" sz="1200" b="0" baseline="0"/>
              <a:t> costanti</a:t>
            </a:r>
          </a:p>
        </c:rich>
      </c:tx>
      <c:layout/>
    </c:title>
    <c:plotArea>
      <c:layout/>
      <c:lineChart>
        <c:grouping val="standard"/>
        <c:ser>
          <c:idx val="0"/>
          <c:order val="0"/>
          <c:tx>
            <c:strRef>
              <c:f>CPT!$B$30</c:f>
              <c:strCache>
                <c:ptCount val="1"/>
                <c:pt idx="0">
                  <c:v>Amministrazioni Centrali</c:v>
                </c:pt>
              </c:strCache>
            </c:strRef>
          </c:tx>
          <c:marker>
            <c:symbol val="none"/>
          </c:marker>
          <c:cat>
            <c:strRef>
              <c:f>CPT!$C$29:$R$29</c:f>
              <c:strCach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strCache>
            </c:strRef>
          </c:cat>
          <c:val>
            <c:numRef>
              <c:f>CPT!$C$30:$R$30</c:f>
              <c:numCache>
                <c:formatCode>_-* #,##0_-;\-* #,##0_-;_-* "-"??_-;_-@_-</c:formatCode>
                <c:ptCount val="16"/>
                <c:pt idx="0">
                  <c:v>2765.4299000000001</c:v>
                </c:pt>
                <c:pt idx="1">
                  <c:v>2451.3420166092419</c:v>
                </c:pt>
                <c:pt idx="2">
                  <c:v>2826.5036601347183</c:v>
                </c:pt>
                <c:pt idx="3">
                  <c:v>2751.0734920707755</c:v>
                </c:pt>
                <c:pt idx="4">
                  <c:v>2173.4806705016135</c:v>
                </c:pt>
                <c:pt idx="5">
                  <c:v>1856.1599942765697</c:v>
                </c:pt>
                <c:pt idx="6">
                  <c:v>1973.3596571067778</c:v>
                </c:pt>
                <c:pt idx="7">
                  <c:v>2154.6569234940525</c:v>
                </c:pt>
                <c:pt idx="8">
                  <c:v>1974.8084803661475</c:v>
                </c:pt>
                <c:pt idx="9">
                  <c:v>1819.8080623804954</c:v>
                </c:pt>
                <c:pt idx="10">
                  <c:v>3031.3678255884556</c:v>
                </c:pt>
                <c:pt idx="11">
                  <c:v>1791.8050603506163</c:v>
                </c:pt>
                <c:pt idx="12">
                  <c:v>1218.0650282759175</c:v>
                </c:pt>
                <c:pt idx="13">
                  <c:v>1615.2757196371267</c:v>
                </c:pt>
                <c:pt idx="14">
                  <c:v>1686.7286467693027</c:v>
                </c:pt>
                <c:pt idx="15">
                  <c:v>1348.9607226952633</c:v>
                </c:pt>
              </c:numCache>
            </c:numRef>
          </c:val>
        </c:ser>
        <c:ser>
          <c:idx val="1"/>
          <c:order val="1"/>
          <c:tx>
            <c:strRef>
              <c:f>CPT!$B$31</c:f>
              <c:strCache>
                <c:ptCount val="1"/>
                <c:pt idx="0">
                  <c:v>Amministrazioni Locali</c:v>
                </c:pt>
              </c:strCache>
            </c:strRef>
          </c:tx>
          <c:marker>
            <c:symbol val="none"/>
          </c:marker>
          <c:cat>
            <c:strRef>
              <c:f>CPT!$C$29:$R$29</c:f>
              <c:strCach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strCache>
            </c:strRef>
          </c:cat>
          <c:val>
            <c:numRef>
              <c:f>CPT!$C$31:$R$31</c:f>
              <c:numCache>
                <c:formatCode>_-* #,##0_-;\-* #,##0_-;_-* "-"??_-;_-@_-</c:formatCode>
                <c:ptCount val="16"/>
                <c:pt idx="0">
                  <c:v>1328.502</c:v>
                </c:pt>
                <c:pt idx="1">
                  <c:v>1551.3699994893441</c:v>
                </c:pt>
                <c:pt idx="2">
                  <c:v>1322.1274373589556</c:v>
                </c:pt>
                <c:pt idx="3">
                  <c:v>1603.2563387896614</c:v>
                </c:pt>
                <c:pt idx="4">
                  <c:v>1705.9377982195879</c:v>
                </c:pt>
                <c:pt idx="5">
                  <c:v>1283.7101089483476</c:v>
                </c:pt>
                <c:pt idx="6">
                  <c:v>1357.5018549128106</c:v>
                </c:pt>
                <c:pt idx="7">
                  <c:v>1466.699635176564</c:v>
                </c:pt>
                <c:pt idx="8">
                  <c:v>1313.101044527373</c:v>
                </c:pt>
                <c:pt idx="9">
                  <c:v>1185.9612433158618</c:v>
                </c:pt>
                <c:pt idx="10">
                  <c:v>991.0305738846024</c:v>
                </c:pt>
                <c:pt idx="11">
                  <c:v>779.49634931702792</c:v>
                </c:pt>
                <c:pt idx="12">
                  <c:v>695.3075747772391</c:v>
                </c:pt>
                <c:pt idx="13">
                  <c:v>860.84827836400962</c:v>
                </c:pt>
                <c:pt idx="14">
                  <c:v>660.14922336790437</c:v>
                </c:pt>
                <c:pt idx="15">
                  <c:v>557.09749981097514</c:v>
                </c:pt>
              </c:numCache>
            </c:numRef>
          </c:val>
        </c:ser>
        <c:ser>
          <c:idx val="2"/>
          <c:order val="2"/>
          <c:tx>
            <c:strRef>
              <c:f>CPT!$B$32</c:f>
              <c:strCache>
                <c:ptCount val="1"/>
                <c:pt idx="0">
                  <c:v>Amministrazioni Regionali</c:v>
                </c:pt>
              </c:strCache>
            </c:strRef>
          </c:tx>
          <c:marker>
            <c:symbol val="none"/>
          </c:marker>
          <c:cat>
            <c:strRef>
              <c:f>CPT!$C$29:$R$29</c:f>
              <c:strCach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strCache>
            </c:strRef>
          </c:cat>
          <c:val>
            <c:numRef>
              <c:f>CPT!$C$32:$R$32</c:f>
              <c:numCache>
                <c:formatCode>_-* #,##0_-;\-* #,##0_-;_-* "-"??_-;_-@_-</c:formatCode>
                <c:ptCount val="16"/>
                <c:pt idx="0">
                  <c:v>612.19649000000004</c:v>
                </c:pt>
                <c:pt idx="1">
                  <c:v>423.72159252416026</c:v>
                </c:pt>
                <c:pt idx="2">
                  <c:v>428.8545770563727</c:v>
                </c:pt>
                <c:pt idx="3">
                  <c:v>512.47557518935184</c:v>
                </c:pt>
                <c:pt idx="4">
                  <c:v>552.31086573374944</c:v>
                </c:pt>
                <c:pt idx="5">
                  <c:v>625.75425210363483</c:v>
                </c:pt>
                <c:pt idx="6">
                  <c:v>359.74033071322674</c:v>
                </c:pt>
                <c:pt idx="7">
                  <c:v>357.91162398745359</c:v>
                </c:pt>
                <c:pt idx="8">
                  <c:v>418.55317997815098</c:v>
                </c:pt>
                <c:pt idx="9">
                  <c:v>448.14329537355638</c:v>
                </c:pt>
                <c:pt idx="10">
                  <c:v>562.88192820469681</c:v>
                </c:pt>
                <c:pt idx="11">
                  <c:v>577.97662494001804</c:v>
                </c:pt>
                <c:pt idx="12">
                  <c:v>423.63771081396078</c:v>
                </c:pt>
                <c:pt idx="13">
                  <c:v>314.48691576438478</c:v>
                </c:pt>
                <c:pt idx="14">
                  <c:v>312.72851897627373</c:v>
                </c:pt>
                <c:pt idx="15">
                  <c:v>225.31256563990908</c:v>
                </c:pt>
              </c:numCache>
            </c:numRef>
          </c:val>
        </c:ser>
        <c:marker val="1"/>
        <c:axId val="147258368"/>
        <c:axId val="150388736"/>
      </c:lineChart>
      <c:catAx>
        <c:axId val="147258368"/>
        <c:scaling>
          <c:orientation val="minMax"/>
        </c:scaling>
        <c:axPos val="b"/>
        <c:majorTickMark val="none"/>
        <c:tickLblPos val="nextTo"/>
        <c:crossAx val="150388736"/>
        <c:crosses val="autoZero"/>
        <c:auto val="1"/>
        <c:lblAlgn val="ctr"/>
        <c:lblOffset val="100"/>
      </c:catAx>
      <c:valAx>
        <c:axId val="150388736"/>
        <c:scaling>
          <c:orientation val="minMax"/>
        </c:scaling>
        <c:axPos val="l"/>
        <c:majorGridlines/>
        <c:title>
          <c:layout/>
        </c:title>
        <c:numFmt formatCode="_-* #,##0_-;\-* #,##0_-;_-* &quot;-&quot;??_-;_-@_-" sourceLinked="1"/>
        <c:majorTickMark val="none"/>
        <c:tickLblPos val="nextTo"/>
        <c:crossAx val="147258368"/>
        <c:crosses val="autoZero"/>
        <c:crossBetween val="between"/>
      </c:valAx>
    </c:plotArea>
    <c:legend>
      <c:legendPos val="r"/>
      <c:layout/>
    </c:legend>
    <c:plotVisOnly val="1"/>
  </c:chart>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it-IT"/>
              <a:t>Gli investimenti della</a:t>
            </a:r>
            <a:r>
              <a:rPr lang="it-IT" baseline="0"/>
              <a:t> Regione Toscana per strategia</a:t>
            </a:r>
          </a:p>
          <a:p>
            <a:pPr>
              <a:defRPr/>
            </a:pPr>
            <a:r>
              <a:rPr lang="it-IT" baseline="0"/>
              <a:t>Impegni 2013-2015</a:t>
            </a:r>
          </a:p>
          <a:p>
            <a:pPr>
              <a:defRPr/>
            </a:pPr>
            <a:r>
              <a:rPr lang="it-IT" baseline="0"/>
              <a:t>Milioni di euro</a:t>
            </a:r>
            <a:endParaRPr lang="it-IT"/>
          </a:p>
        </c:rich>
      </c:tx>
      <c:layout/>
    </c:title>
    <c:plotArea>
      <c:layout/>
      <c:barChart>
        <c:barDir val="col"/>
        <c:grouping val="clustered"/>
        <c:ser>
          <c:idx val="0"/>
          <c:order val="0"/>
          <c:tx>
            <c:strRef>
              <c:f>'corte dei conti'!$F$26</c:f>
              <c:strCache>
                <c:ptCount val="1"/>
                <c:pt idx="0">
                  <c:v>2013</c:v>
                </c:pt>
              </c:strCache>
            </c:strRef>
          </c:tx>
          <c:cat>
            <c:strRef>
              <c:f>'corte dei conti'!$B$27:$B$33</c:f>
              <c:strCache>
                <c:ptCount val="7"/>
                <c:pt idx="0">
                  <c:v>Strategia istituzionale </c:v>
                </c:pt>
                <c:pt idx="1">
                  <c:v>Strategia sociale </c:v>
                </c:pt>
                <c:pt idx="2">
                  <c:v>Strategia territoriale </c:v>
                </c:pt>
                <c:pt idx="3">
                  <c:v>Strategia ambientale </c:v>
                </c:pt>
                <c:pt idx="4">
                  <c:v>Strategia economica </c:v>
                </c:pt>
                <c:pt idx="5">
                  <c:v>Strategia culturale </c:v>
                </c:pt>
                <c:pt idx="6">
                  <c:v>Amministrazione </c:v>
                </c:pt>
              </c:strCache>
            </c:strRef>
          </c:cat>
          <c:val>
            <c:numRef>
              <c:f>'corte dei conti'!$F$27:$F$33</c:f>
              <c:numCache>
                <c:formatCode>General</c:formatCode>
                <c:ptCount val="7"/>
                <c:pt idx="0">
                  <c:v>32.1</c:v>
                </c:pt>
                <c:pt idx="1">
                  <c:v>668.3</c:v>
                </c:pt>
                <c:pt idx="2">
                  <c:v>162.5</c:v>
                </c:pt>
                <c:pt idx="3">
                  <c:v>76.599999999999994</c:v>
                </c:pt>
                <c:pt idx="4">
                  <c:v>197.4</c:v>
                </c:pt>
                <c:pt idx="5">
                  <c:v>49.1</c:v>
                </c:pt>
                <c:pt idx="6">
                  <c:v>31.4</c:v>
                </c:pt>
              </c:numCache>
            </c:numRef>
          </c:val>
        </c:ser>
        <c:ser>
          <c:idx val="1"/>
          <c:order val="1"/>
          <c:tx>
            <c:strRef>
              <c:f>'corte dei conti'!$G$26</c:f>
              <c:strCache>
                <c:ptCount val="1"/>
                <c:pt idx="0">
                  <c:v>2014</c:v>
                </c:pt>
              </c:strCache>
            </c:strRef>
          </c:tx>
          <c:cat>
            <c:strRef>
              <c:f>'corte dei conti'!$B$27:$B$33</c:f>
              <c:strCache>
                <c:ptCount val="7"/>
                <c:pt idx="0">
                  <c:v>Strategia istituzionale </c:v>
                </c:pt>
                <c:pt idx="1">
                  <c:v>Strategia sociale </c:v>
                </c:pt>
                <c:pt idx="2">
                  <c:v>Strategia territoriale </c:v>
                </c:pt>
                <c:pt idx="3">
                  <c:v>Strategia ambientale </c:v>
                </c:pt>
                <c:pt idx="4">
                  <c:v>Strategia economica </c:v>
                </c:pt>
                <c:pt idx="5">
                  <c:v>Strategia culturale </c:v>
                </c:pt>
                <c:pt idx="6">
                  <c:v>Amministrazione </c:v>
                </c:pt>
              </c:strCache>
            </c:strRef>
          </c:cat>
          <c:val>
            <c:numRef>
              <c:f>'corte dei conti'!$G$27:$G$33</c:f>
              <c:numCache>
                <c:formatCode>General</c:formatCode>
                <c:ptCount val="7"/>
                <c:pt idx="0">
                  <c:v>33.75</c:v>
                </c:pt>
                <c:pt idx="1">
                  <c:v>681.53</c:v>
                </c:pt>
                <c:pt idx="2">
                  <c:v>124.76</c:v>
                </c:pt>
                <c:pt idx="3">
                  <c:v>106.03</c:v>
                </c:pt>
                <c:pt idx="4">
                  <c:v>169.97</c:v>
                </c:pt>
                <c:pt idx="5">
                  <c:v>39.630000000000003</c:v>
                </c:pt>
                <c:pt idx="6">
                  <c:v>18.72</c:v>
                </c:pt>
              </c:numCache>
            </c:numRef>
          </c:val>
        </c:ser>
        <c:ser>
          <c:idx val="2"/>
          <c:order val="2"/>
          <c:tx>
            <c:strRef>
              <c:f>'corte dei conti'!$H$26</c:f>
              <c:strCache>
                <c:ptCount val="1"/>
                <c:pt idx="0">
                  <c:v>2015</c:v>
                </c:pt>
              </c:strCache>
            </c:strRef>
          </c:tx>
          <c:cat>
            <c:strRef>
              <c:f>'corte dei conti'!$B$27:$B$33</c:f>
              <c:strCache>
                <c:ptCount val="7"/>
                <c:pt idx="0">
                  <c:v>Strategia istituzionale </c:v>
                </c:pt>
                <c:pt idx="1">
                  <c:v>Strategia sociale </c:v>
                </c:pt>
                <c:pt idx="2">
                  <c:v>Strategia territoriale </c:v>
                </c:pt>
                <c:pt idx="3">
                  <c:v>Strategia ambientale </c:v>
                </c:pt>
                <c:pt idx="4">
                  <c:v>Strategia economica </c:v>
                </c:pt>
                <c:pt idx="5">
                  <c:v>Strategia culturale </c:v>
                </c:pt>
                <c:pt idx="6">
                  <c:v>Amministrazione </c:v>
                </c:pt>
              </c:strCache>
            </c:strRef>
          </c:cat>
          <c:val>
            <c:numRef>
              <c:f>'corte dei conti'!$H$27:$H$33</c:f>
              <c:numCache>
                <c:formatCode>General</c:formatCode>
                <c:ptCount val="7"/>
                <c:pt idx="0">
                  <c:v>29.7</c:v>
                </c:pt>
                <c:pt idx="1">
                  <c:v>129.5</c:v>
                </c:pt>
                <c:pt idx="2">
                  <c:v>145.69999999999999</c:v>
                </c:pt>
                <c:pt idx="3">
                  <c:v>58.5</c:v>
                </c:pt>
                <c:pt idx="4">
                  <c:v>86</c:v>
                </c:pt>
                <c:pt idx="5">
                  <c:v>20.399999999999999</c:v>
                </c:pt>
                <c:pt idx="6">
                  <c:v>10.7</c:v>
                </c:pt>
              </c:numCache>
            </c:numRef>
          </c:val>
        </c:ser>
        <c:axId val="146471552"/>
        <c:axId val="150254720"/>
      </c:barChart>
      <c:catAx>
        <c:axId val="146471552"/>
        <c:scaling>
          <c:orientation val="minMax"/>
        </c:scaling>
        <c:axPos val="b"/>
        <c:majorTickMark val="none"/>
        <c:tickLblPos val="nextTo"/>
        <c:crossAx val="150254720"/>
        <c:crosses val="autoZero"/>
        <c:auto val="1"/>
        <c:lblAlgn val="ctr"/>
        <c:lblOffset val="100"/>
      </c:catAx>
      <c:valAx>
        <c:axId val="150254720"/>
        <c:scaling>
          <c:orientation val="minMax"/>
        </c:scaling>
        <c:axPos val="l"/>
        <c:majorGridlines/>
        <c:numFmt formatCode="General" sourceLinked="1"/>
        <c:majorTickMark val="none"/>
        <c:tickLblPos val="nextTo"/>
        <c:crossAx val="146471552"/>
        <c:crosses val="autoZero"/>
        <c:crossBetween val="between"/>
      </c:valAx>
    </c:plotArea>
    <c:legend>
      <c:legendPos val="r"/>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it-IT"/>
              <a:t>Gli investimenti della Regione Toscana per Strategia</a:t>
            </a:r>
          </a:p>
          <a:p>
            <a:pPr>
              <a:defRPr/>
            </a:pPr>
            <a:r>
              <a:rPr lang="it-IT"/>
              <a:t>Pagamenti milioni di euro</a:t>
            </a:r>
          </a:p>
        </c:rich>
      </c:tx>
      <c:layout/>
    </c:title>
    <c:plotArea>
      <c:layout/>
      <c:barChart>
        <c:barDir val="col"/>
        <c:grouping val="clustered"/>
        <c:ser>
          <c:idx val="0"/>
          <c:order val="0"/>
          <c:tx>
            <c:strRef>
              <c:f>'corte dei conti'!$I$26</c:f>
              <c:strCache>
                <c:ptCount val="1"/>
                <c:pt idx="0">
                  <c:v>2013</c:v>
                </c:pt>
              </c:strCache>
            </c:strRef>
          </c:tx>
          <c:cat>
            <c:strRef>
              <c:f>'corte dei conti'!$B$27:$B$33</c:f>
              <c:strCache>
                <c:ptCount val="7"/>
                <c:pt idx="0">
                  <c:v>Strategia istituzionale </c:v>
                </c:pt>
                <c:pt idx="1">
                  <c:v>Strategia sociale </c:v>
                </c:pt>
                <c:pt idx="2">
                  <c:v>Strategia territoriale </c:v>
                </c:pt>
                <c:pt idx="3">
                  <c:v>Strategia ambientale </c:v>
                </c:pt>
                <c:pt idx="4">
                  <c:v>Strategia economica </c:v>
                </c:pt>
                <c:pt idx="5">
                  <c:v>Strategia culturale </c:v>
                </c:pt>
                <c:pt idx="6">
                  <c:v>Amministrazione </c:v>
                </c:pt>
              </c:strCache>
            </c:strRef>
          </c:cat>
          <c:val>
            <c:numRef>
              <c:f>'corte dei conti'!$I$27:$I$33</c:f>
              <c:numCache>
                <c:formatCode>General</c:formatCode>
                <c:ptCount val="7"/>
                <c:pt idx="0">
                  <c:v>5.6</c:v>
                </c:pt>
                <c:pt idx="1">
                  <c:v>390.2</c:v>
                </c:pt>
                <c:pt idx="2">
                  <c:v>36.4</c:v>
                </c:pt>
                <c:pt idx="3">
                  <c:v>1.6</c:v>
                </c:pt>
                <c:pt idx="4">
                  <c:v>36</c:v>
                </c:pt>
                <c:pt idx="5">
                  <c:v>11.2</c:v>
                </c:pt>
                <c:pt idx="6">
                  <c:v>15.9</c:v>
                </c:pt>
              </c:numCache>
            </c:numRef>
          </c:val>
        </c:ser>
        <c:ser>
          <c:idx val="1"/>
          <c:order val="1"/>
          <c:tx>
            <c:strRef>
              <c:f>'corte dei conti'!$J$26</c:f>
              <c:strCache>
                <c:ptCount val="1"/>
                <c:pt idx="0">
                  <c:v>2014</c:v>
                </c:pt>
              </c:strCache>
            </c:strRef>
          </c:tx>
          <c:cat>
            <c:strRef>
              <c:f>'corte dei conti'!$B$27:$B$33</c:f>
              <c:strCache>
                <c:ptCount val="7"/>
                <c:pt idx="0">
                  <c:v>Strategia istituzionale </c:v>
                </c:pt>
                <c:pt idx="1">
                  <c:v>Strategia sociale </c:v>
                </c:pt>
                <c:pt idx="2">
                  <c:v>Strategia territoriale </c:v>
                </c:pt>
                <c:pt idx="3">
                  <c:v>Strategia ambientale </c:v>
                </c:pt>
                <c:pt idx="4">
                  <c:v>Strategia economica </c:v>
                </c:pt>
                <c:pt idx="5">
                  <c:v>Strategia culturale </c:v>
                </c:pt>
                <c:pt idx="6">
                  <c:v>Amministrazione </c:v>
                </c:pt>
              </c:strCache>
            </c:strRef>
          </c:cat>
          <c:val>
            <c:numRef>
              <c:f>'corte dei conti'!$J$27:$J$33</c:f>
              <c:numCache>
                <c:formatCode>General</c:formatCode>
                <c:ptCount val="7"/>
                <c:pt idx="0">
                  <c:v>3.93</c:v>
                </c:pt>
                <c:pt idx="1">
                  <c:v>280.32</c:v>
                </c:pt>
                <c:pt idx="2">
                  <c:v>66.16</c:v>
                </c:pt>
                <c:pt idx="3">
                  <c:v>37.049999999999997</c:v>
                </c:pt>
                <c:pt idx="4">
                  <c:v>50.98</c:v>
                </c:pt>
                <c:pt idx="5">
                  <c:v>4.7</c:v>
                </c:pt>
                <c:pt idx="6">
                  <c:v>14.09</c:v>
                </c:pt>
              </c:numCache>
            </c:numRef>
          </c:val>
        </c:ser>
        <c:ser>
          <c:idx val="2"/>
          <c:order val="2"/>
          <c:tx>
            <c:strRef>
              <c:f>'corte dei conti'!$K$26</c:f>
              <c:strCache>
                <c:ptCount val="1"/>
                <c:pt idx="0">
                  <c:v>2015</c:v>
                </c:pt>
              </c:strCache>
            </c:strRef>
          </c:tx>
          <c:cat>
            <c:strRef>
              <c:f>'corte dei conti'!$B$27:$B$33</c:f>
              <c:strCache>
                <c:ptCount val="7"/>
                <c:pt idx="0">
                  <c:v>Strategia istituzionale </c:v>
                </c:pt>
                <c:pt idx="1">
                  <c:v>Strategia sociale </c:v>
                </c:pt>
                <c:pt idx="2">
                  <c:v>Strategia territoriale </c:v>
                </c:pt>
                <c:pt idx="3">
                  <c:v>Strategia ambientale </c:v>
                </c:pt>
                <c:pt idx="4">
                  <c:v>Strategia economica </c:v>
                </c:pt>
                <c:pt idx="5">
                  <c:v>Strategia culturale </c:v>
                </c:pt>
                <c:pt idx="6">
                  <c:v>Amministrazione </c:v>
                </c:pt>
              </c:strCache>
            </c:strRef>
          </c:cat>
          <c:val>
            <c:numRef>
              <c:f>'corte dei conti'!$K$27:$K$33</c:f>
              <c:numCache>
                <c:formatCode>General</c:formatCode>
                <c:ptCount val="7"/>
                <c:pt idx="0">
                  <c:v>14.9</c:v>
                </c:pt>
                <c:pt idx="1">
                  <c:v>6.2</c:v>
                </c:pt>
                <c:pt idx="2">
                  <c:v>87.9</c:v>
                </c:pt>
                <c:pt idx="3">
                  <c:v>40.1</c:v>
                </c:pt>
                <c:pt idx="4">
                  <c:v>63.4</c:v>
                </c:pt>
                <c:pt idx="5">
                  <c:v>11.6</c:v>
                </c:pt>
                <c:pt idx="6">
                  <c:v>5.0999999999999996</c:v>
                </c:pt>
              </c:numCache>
            </c:numRef>
          </c:val>
        </c:ser>
        <c:axId val="156862720"/>
        <c:axId val="160391552"/>
      </c:barChart>
      <c:catAx>
        <c:axId val="156862720"/>
        <c:scaling>
          <c:orientation val="minMax"/>
        </c:scaling>
        <c:axPos val="b"/>
        <c:majorTickMark val="none"/>
        <c:tickLblPos val="nextTo"/>
        <c:crossAx val="160391552"/>
        <c:crosses val="autoZero"/>
        <c:auto val="1"/>
        <c:lblAlgn val="ctr"/>
        <c:lblOffset val="100"/>
      </c:catAx>
      <c:valAx>
        <c:axId val="160391552"/>
        <c:scaling>
          <c:orientation val="minMax"/>
        </c:scaling>
        <c:axPos val="l"/>
        <c:majorGridlines/>
        <c:numFmt formatCode="General" sourceLinked="1"/>
        <c:majorTickMark val="none"/>
        <c:tickLblPos val="nextTo"/>
        <c:crossAx val="156862720"/>
        <c:crosses val="autoZero"/>
        <c:crossBetween val="between"/>
      </c:valAx>
    </c:plotArea>
    <c:legend>
      <c:legendPos val="r"/>
      <c:layout/>
    </c:legend>
    <c:plotVisOnly val="1"/>
  </c:chart>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t-IT"/>
  <c:chart>
    <c:autoTitleDeleted val="1"/>
    <c:plotArea>
      <c:layout>
        <c:manualLayout>
          <c:layoutTarget val="inner"/>
          <c:xMode val="edge"/>
          <c:yMode val="edge"/>
          <c:x val="3.3489897312761842E-2"/>
          <c:y val="0.13016453299301217"/>
          <c:w val="0.66595739245938623"/>
          <c:h val="0.78703237604177423"/>
        </c:manualLayout>
      </c:layout>
      <c:pieChart>
        <c:varyColors val="1"/>
        <c:ser>
          <c:idx val="0"/>
          <c:order val="0"/>
          <c:explosion val="25"/>
          <c:dPt>
            <c:idx val="0"/>
            <c:explosion val="6"/>
          </c:dPt>
          <c:dPt>
            <c:idx val="1"/>
            <c:explosion val="13"/>
            <c:spPr>
              <a:solidFill>
                <a:srgbClr val="B8005C"/>
              </a:solidFill>
            </c:spPr>
          </c:dPt>
          <c:dPt>
            <c:idx val="2"/>
            <c:explosion val="6"/>
          </c:dPt>
          <c:dLbls>
            <c:dLbl>
              <c:idx val="0"/>
              <c:layout>
                <c:manualLayout>
                  <c:x val="-0.10585374731787064"/>
                  <c:y val="0.16042061156674264"/>
                </c:manualLayout>
              </c:layout>
              <c:dLblPos val="bestFit"/>
              <c:showPercent val="1"/>
            </c:dLbl>
            <c:txPr>
              <a:bodyPr/>
              <a:lstStyle/>
              <a:p>
                <a:pPr>
                  <a:defRPr sz="2000" b="1">
                    <a:solidFill>
                      <a:schemeClr val="bg1"/>
                    </a:solidFill>
                  </a:defRPr>
                </a:pPr>
                <a:endParaRPr lang="it-IT"/>
              </a:p>
            </c:txPr>
            <c:dLblPos val="ctr"/>
            <c:showPercent val="1"/>
          </c:dLbls>
          <c:cat>
            <c:strRef>
              <c:f>Foglio1!$B$3:$D$3</c:f>
              <c:strCache>
                <c:ptCount val="3"/>
                <c:pt idx="0">
                  <c:v>Spazi ceduti dalla regione</c:v>
                </c:pt>
                <c:pt idx="1">
                  <c:v>Spazi ceduti dagli enti locali sul territorio regionale</c:v>
                </c:pt>
                <c:pt idx="2">
                  <c:v>Spazi ceduti dagli enti locali sul territorio nazionale</c:v>
                </c:pt>
              </c:strCache>
            </c:strRef>
          </c:cat>
          <c:val>
            <c:numRef>
              <c:f>Foglio1!$B$21:$D$21</c:f>
              <c:numCache>
                <c:formatCode>_-* #,##0_-;\-* #,##0_-;_-* "-"??_-;_-@_-</c:formatCode>
                <c:ptCount val="3"/>
                <c:pt idx="0">
                  <c:v>34241</c:v>
                </c:pt>
                <c:pt idx="1">
                  <c:v>117781</c:v>
                </c:pt>
                <c:pt idx="2">
                  <c:v>60907</c:v>
                </c:pt>
              </c:numCache>
            </c:numRef>
          </c:val>
        </c:ser>
        <c:dLbls>
          <c:showCatName val="1"/>
          <c:showPercent val="1"/>
        </c:dLbls>
        <c:firstSliceAng val="0"/>
      </c:pieChart>
    </c:plotArea>
    <c:plotVisOnly val="1"/>
  </c:chart>
  <c:txPr>
    <a:bodyPr/>
    <a:lstStyle/>
    <a:p>
      <a:pPr>
        <a:defRPr>
          <a:latin typeface="Calibri" pitchFamily="34" charset="0"/>
        </a:defRPr>
      </a:pPr>
      <a:endParaRPr lang="it-IT"/>
    </a:p>
  </c:txPr>
  <c:externalData r:id="rId1"/>
</c:chartSpace>
</file>

<file path=ppt/drawings/drawing1.xml><?xml version="1.0" encoding="utf-8"?>
<c:userShapes xmlns:c="http://schemas.openxmlformats.org/drawingml/2006/chart">
  <cdr:relSizeAnchor xmlns:cdr="http://schemas.openxmlformats.org/drawingml/2006/chartDrawing">
    <cdr:from>
      <cdr:x>0.12228</cdr:x>
      <cdr:y>0.71305</cdr:y>
    </cdr:from>
    <cdr:to>
      <cdr:x>0.62525</cdr:x>
      <cdr:y>0.75454</cdr:y>
    </cdr:to>
    <cdr:sp macro="" textlink="">
      <cdr:nvSpPr>
        <cdr:cNvPr id="2" name="Parentesi graffa aperta 1"/>
        <cdr:cNvSpPr/>
      </cdr:nvSpPr>
      <cdr:spPr>
        <a:xfrm xmlns:a="http://schemas.openxmlformats.org/drawingml/2006/main" rot="16200000">
          <a:off x="2320937" y="1082687"/>
          <a:ext cx="152401" cy="3225781"/>
        </a:xfrm>
        <a:prstGeom xmlns:a="http://schemas.openxmlformats.org/drawingml/2006/main" prst="leftBrace">
          <a:avLst>
            <a:gd name="adj1" fmla="val 8333"/>
            <a:gd name="adj2" fmla="val 50735"/>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it-IT"/>
        </a:p>
      </cdr:txBody>
    </cdr:sp>
  </cdr:relSizeAnchor>
  <cdr:relSizeAnchor xmlns:cdr="http://schemas.openxmlformats.org/drawingml/2006/chartDrawing">
    <cdr:from>
      <cdr:x>0.3243</cdr:x>
      <cdr:y>0.76207</cdr:y>
    </cdr:from>
    <cdr:to>
      <cdr:x>0.4248</cdr:x>
      <cdr:y>0.8301</cdr:y>
    </cdr:to>
    <cdr:sp macro="" textlink="">
      <cdr:nvSpPr>
        <cdr:cNvPr id="3" name="CasellaDiTesto 2"/>
        <cdr:cNvSpPr txBox="1"/>
      </cdr:nvSpPr>
      <cdr:spPr>
        <a:xfrm xmlns:a="http://schemas.openxmlformats.org/drawingml/2006/main">
          <a:off x="2079921" y="2799452"/>
          <a:ext cx="644507" cy="2499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400" b="1"/>
            <a:t>2,8%</a:t>
          </a:r>
        </a:p>
      </cdr:txBody>
    </cdr:sp>
  </cdr:relSizeAnchor>
  <cdr:relSizeAnchor xmlns:cdr="http://schemas.openxmlformats.org/drawingml/2006/chartDrawing">
    <cdr:from>
      <cdr:x>0.62695</cdr:x>
      <cdr:y>0.33997</cdr:y>
    </cdr:from>
    <cdr:to>
      <cdr:x>0.62695</cdr:x>
      <cdr:y>0.81037</cdr:y>
    </cdr:to>
    <cdr:cxnSp macro="">
      <cdr:nvCxnSpPr>
        <cdr:cNvPr id="4" name="Connettore 1 3"/>
        <cdr:cNvCxnSpPr/>
      </cdr:nvCxnSpPr>
      <cdr:spPr>
        <a:xfrm xmlns:a="http://schemas.openxmlformats.org/drawingml/2006/main">
          <a:off x="4020917" y="1248865"/>
          <a:ext cx="0" cy="1728000"/>
        </a:xfrm>
        <a:prstGeom xmlns:a="http://schemas.openxmlformats.org/drawingml/2006/main" prst="line">
          <a:avLst/>
        </a:prstGeom>
        <a:ln xmlns:a="http://schemas.openxmlformats.org/drawingml/2006/main" w="28575">
          <a:solidFill>
            <a:srgbClr val="FFC00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0.62822</cdr:x>
      <cdr:y>0.71305</cdr:y>
    </cdr:from>
    <cdr:to>
      <cdr:x>0.95219</cdr:x>
      <cdr:y>0.75897</cdr:y>
    </cdr:to>
    <cdr:sp macro="" textlink="">
      <cdr:nvSpPr>
        <cdr:cNvPr id="6" name="Parentesi graffa aperta 5"/>
        <cdr:cNvSpPr/>
      </cdr:nvSpPr>
      <cdr:spPr>
        <a:xfrm xmlns:a="http://schemas.openxmlformats.org/drawingml/2006/main" rot="16200000">
          <a:off x="4983640" y="1664816"/>
          <a:ext cx="168671" cy="2077796"/>
        </a:xfrm>
        <a:prstGeom xmlns:a="http://schemas.openxmlformats.org/drawingml/2006/main" prst="leftBrace">
          <a:avLst>
            <a:gd name="adj1" fmla="val 8333"/>
            <a:gd name="adj2" fmla="val 50735"/>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it-IT"/>
        </a:p>
      </cdr:txBody>
    </cdr:sp>
  </cdr:relSizeAnchor>
  <cdr:relSizeAnchor xmlns:cdr="http://schemas.openxmlformats.org/drawingml/2006/chartDrawing">
    <cdr:from>
      <cdr:x>0.749</cdr:x>
      <cdr:y>0.77682</cdr:y>
    </cdr:from>
    <cdr:to>
      <cdr:x>0.84951</cdr:x>
      <cdr:y>0.84485</cdr:y>
    </cdr:to>
    <cdr:sp macro="" textlink="">
      <cdr:nvSpPr>
        <cdr:cNvPr id="7" name="CasellaDiTesto 6"/>
        <cdr:cNvSpPr txBox="1"/>
      </cdr:nvSpPr>
      <cdr:spPr>
        <a:xfrm xmlns:a="http://schemas.openxmlformats.org/drawingml/2006/main">
          <a:off x="4803713" y="2853637"/>
          <a:ext cx="644588" cy="2499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400" b="1"/>
            <a:t>-4,1%</a:t>
          </a:r>
        </a:p>
      </cdr:txBody>
    </cdr:sp>
  </cdr:relSizeAnchor>
  <cdr:relSizeAnchor xmlns:cdr="http://schemas.openxmlformats.org/drawingml/2006/chartDrawing">
    <cdr:from>
      <cdr:x>0.62151</cdr:x>
      <cdr:y>0.34354</cdr:y>
    </cdr:from>
    <cdr:to>
      <cdr:x>0.9502</cdr:x>
      <cdr:y>0.34354</cdr:y>
    </cdr:to>
    <cdr:cxnSp macro="">
      <cdr:nvCxnSpPr>
        <cdr:cNvPr id="8" name="Connettore 1 7"/>
        <cdr:cNvCxnSpPr/>
      </cdr:nvCxnSpPr>
      <cdr:spPr>
        <a:xfrm xmlns:a="http://schemas.openxmlformats.org/drawingml/2006/main">
          <a:off x="3962400" y="1282700"/>
          <a:ext cx="2095500" cy="0"/>
        </a:xfrm>
        <a:prstGeom xmlns:a="http://schemas.openxmlformats.org/drawingml/2006/main" prst="line">
          <a:avLst/>
        </a:prstGeom>
        <a:ln xmlns:a="http://schemas.openxmlformats.org/drawingml/2006/main" w="19050">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0.9502</cdr:x>
      <cdr:y>0.14286</cdr:y>
    </cdr:from>
    <cdr:to>
      <cdr:x>0.9502</cdr:x>
      <cdr:y>0.59524</cdr:y>
    </cdr:to>
    <cdr:cxnSp macro="">
      <cdr:nvCxnSpPr>
        <cdr:cNvPr id="14" name="Connettore 1 13"/>
        <cdr:cNvCxnSpPr/>
      </cdr:nvCxnSpPr>
      <cdr:spPr>
        <a:xfrm xmlns:a="http://schemas.openxmlformats.org/drawingml/2006/main">
          <a:off x="6057900" y="533400"/>
          <a:ext cx="0" cy="1689100"/>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0.82099</cdr:x>
      <cdr:y>0.23256</cdr:y>
    </cdr:from>
    <cdr:to>
      <cdr:x>0.94024</cdr:x>
      <cdr:y>0.32558</cdr:y>
    </cdr:to>
    <cdr:sp macro="" textlink="">
      <cdr:nvSpPr>
        <cdr:cNvPr id="15" name="CasellaDiTesto 14"/>
        <cdr:cNvSpPr txBox="1"/>
      </cdr:nvSpPr>
      <cdr:spPr>
        <a:xfrm xmlns:a="http://schemas.openxmlformats.org/drawingml/2006/main">
          <a:off x="6120680" y="720079"/>
          <a:ext cx="889018" cy="288032"/>
        </a:xfrm>
        <a:prstGeom xmlns:a="http://schemas.openxmlformats.org/drawingml/2006/main" prst="rect">
          <a:avLst/>
        </a:prstGeom>
        <a:ln xmlns:a="http://schemas.openxmlformats.org/drawingml/2006/main" w="19050">
          <a:solidFill>
            <a:srgbClr val="D92179"/>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400" b="1" dirty="0">
              <a:latin typeface="Calibri" pitchFamily="34" charset="0"/>
            </a:rPr>
            <a:t>- 359 </a:t>
          </a:r>
          <a:r>
            <a:rPr lang="it-IT" sz="1400" b="1" dirty="0" err="1">
              <a:latin typeface="Calibri" pitchFamily="34" charset="0"/>
            </a:rPr>
            <a:t>Mld</a:t>
          </a:r>
          <a:endParaRPr lang="it-IT" sz="1400" b="1" dirty="0">
            <a:latin typeface="Calibri" pitchFamily="34" charset="0"/>
          </a:endParaRPr>
        </a:p>
      </cdr:txBody>
    </cdr:sp>
  </cdr:relSizeAnchor>
  <cdr:relSizeAnchor xmlns:cdr="http://schemas.openxmlformats.org/drawingml/2006/chartDrawing">
    <cdr:from>
      <cdr:x>0.82099</cdr:x>
      <cdr:y>0.37209</cdr:y>
    </cdr:from>
    <cdr:to>
      <cdr:x>0.94024</cdr:x>
      <cdr:y>0.46599</cdr:y>
    </cdr:to>
    <cdr:sp macro="" textlink="">
      <cdr:nvSpPr>
        <cdr:cNvPr id="16" name="CasellaDiTesto 15"/>
        <cdr:cNvSpPr txBox="1"/>
      </cdr:nvSpPr>
      <cdr:spPr>
        <a:xfrm xmlns:a="http://schemas.openxmlformats.org/drawingml/2006/main">
          <a:off x="6120680" y="1152127"/>
          <a:ext cx="889018" cy="290738"/>
        </a:xfrm>
        <a:prstGeom xmlns:a="http://schemas.openxmlformats.org/drawingml/2006/main" prst="rect">
          <a:avLst/>
        </a:prstGeom>
        <a:ln xmlns:a="http://schemas.openxmlformats.org/drawingml/2006/main" w="19050">
          <a:solidFill>
            <a:srgbClr val="D92179"/>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400" b="1" dirty="0">
              <a:latin typeface="Calibri" pitchFamily="34" charset="0"/>
            </a:rPr>
            <a:t>- 508 </a:t>
          </a:r>
          <a:r>
            <a:rPr lang="it-IT" sz="1400" b="1" dirty="0" err="1">
              <a:latin typeface="Calibri" pitchFamily="34" charset="0"/>
            </a:rPr>
            <a:t>Mld</a:t>
          </a:r>
          <a:endParaRPr lang="it-IT" sz="1400" b="1" dirty="0">
            <a:latin typeface="Calibri"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0.63165</cdr:x>
      <cdr:y>0.05912</cdr:y>
    </cdr:from>
    <cdr:to>
      <cdr:x>0.63187</cdr:x>
      <cdr:y>0.76737</cdr:y>
    </cdr:to>
    <cdr:cxnSp macro="">
      <cdr:nvCxnSpPr>
        <cdr:cNvPr id="2" name="Connettore 1 1"/>
        <cdr:cNvCxnSpPr/>
      </cdr:nvCxnSpPr>
      <cdr:spPr>
        <a:xfrm xmlns:a="http://schemas.openxmlformats.org/drawingml/2006/main" flipH="1">
          <a:off x="3092896" y="204326"/>
          <a:ext cx="1077" cy="2448000"/>
        </a:xfrm>
        <a:prstGeom xmlns:a="http://schemas.openxmlformats.org/drawingml/2006/main" prst="line">
          <a:avLst/>
        </a:prstGeom>
        <a:ln xmlns:a="http://schemas.openxmlformats.org/drawingml/2006/main" w="19050">
          <a:solidFill>
            <a:srgbClr val="92D05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0.6086</cdr:x>
      <cdr:y>0.05695</cdr:y>
    </cdr:from>
    <cdr:to>
      <cdr:x>0.60929</cdr:x>
      <cdr:y>0.75662</cdr:y>
    </cdr:to>
    <cdr:cxnSp macro="">
      <cdr:nvCxnSpPr>
        <cdr:cNvPr id="2" name="Connettore 1 1"/>
        <cdr:cNvCxnSpPr/>
      </cdr:nvCxnSpPr>
      <cdr:spPr>
        <a:xfrm xmlns:a="http://schemas.openxmlformats.org/drawingml/2006/main" flipH="1">
          <a:off x="2694877" y="192740"/>
          <a:ext cx="3056" cy="2367946"/>
        </a:xfrm>
        <a:prstGeom xmlns:a="http://schemas.openxmlformats.org/drawingml/2006/main" prst="line">
          <a:avLst/>
        </a:prstGeom>
        <a:ln xmlns:a="http://schemas.openxmlformats.org/drawingml/2006/main" w="19050">
          <a:solidFill>
            <a:srgbClr val="92D05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0.08125</cdr:x>
      <cdr:y>0.89931</cdr:y>
    </cdr:from>
    <cdr:to>
      <cdr:x>0.37292</cdr:x>
      <cdr:y>0.98958</cdr:y>
    </cdr:to>
    <cdr:sp macro="" textlink="">
      <cdr:nvSpPr>
        <cdr:cNvPr id="2" name="CasellaDiTesto 1"/>
        <cdr:cNvSpPr txBox="1"/>
      </cdr:nvSpPr>
      <cdr:spPr>
        <a:xfrm xmlns:a="http://schemas.openxmlformats.org/drawingml/2006/main">
          <a:off x="371475" y="2466975"/>
          <a:ext cx="1333500"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it-IT" sz="1100"/>
            <a:t>Fonte: CPT</a:t>
          </a:r>
        </a:p>
      </cdr:txBody>
    </cdr:sp>
  </cdr:relSizeAnchor>
  <cdr:relSizeAnchor xmlns:cdr="http://schemas.openxmlformats.org/drawingml/2006/chartDrawing">
    <cdr:from>
      <cdr:x>0.61765</cdr:x>
      <cdr:y>0.15385</cdr:y>
    </cdr:from>
    <cdr:to>
      <cdr:x>0.82353</cdr:x>
      <cdr:y>0.34615</cdr:y>
    </cdr:to>
    <cdr:sp macro="" textlink="">
      <cdr:nvSpPr>
        <cdr:cNvPr id="3" name="CasellaDiTesto 2"/>
        <cdr:cNvSpPr txBox="1"/>
      </cdr:nvSpPr>
      <cdr:spPr>
        <a:xfrm xmlns:a="http://schemas.openxmlformats.org/drawingml/2006/main">
          <a:off x="4536504" y="288032"/>
          <a:ext cx="1512168"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it-IT" dirty="0" smtClean="0"/>
            <a:t>(valori consolidati)</a:t>
          </a:r>
          <a:endParaRPr lang="it-IT"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0.27708</cdr:x>
      <cdr:y>0.84028</cdr:y>
    </cdr:from>
    <cdr:to>
      <cdr:x>0.925</cdr:x>
      <cdr:y>1</cdr:y>
    </cdr:to>
    <cdr:sp macro="" textlink="">
      <cdr:nvSpPr>
        <cdr:cNvPr id="2" name="CasellaDiTesto 1"/>
        <cdr:cNvSpPr txBox="1"/>
      </cdr:nvSpPr>
      <cdr:spPr>
        <a:xfrm xmlns:a="http://schemas.openxmlformats.org/drawingml/2006/main">
          <a:off x="1266824" y="2989130"/>
          <a:ext cx="2962276" cy="54464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it-IT" sz="1100" dirty="0"/>
            <a:t>Fonte Corte dei conti su  rendiconti</a:t>
          </a:r>
          <a:r>
            <a:rPr lang="it-IT" sz="1100" baseline="0" dirty="0"/>
            <a:t> regionali</a:t>
          </a:r>
          <a:endParaRPr lang="it-IT"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ABDC2592-F7A7-4522-8CD8-CCAC10B2DF9C}" type="datetimeFigureOut">
              <a:rPr lang="it-IT" smtClean="0"/>
              <a:pPr/>
              <a:t>13/07/2017</a:t>
            </a:fld>
            <a:endParaRPr lang="it-IT"/>
          </a:p>
        </p:txBody>
      </p:sp>
      <p:sp>
        <p:nvSpPr>
          <p:cNvPr id="4" name="Segnaposto piè di pagina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5781E99D-7A9A-41BA-A474-103C4EA1F420}"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4" name="PlaceHolder 1"/>
          <p:cNvSpPr>
            <a:spLocks noGrp="1"/>
          </p:cNvSpPr>
          <p:nvPr>
            <p:ph type="body"/>
          </p:nvPr>
        </p:nvSpPr>
        <p:spPr>
          <a:xfrm>
            <a:off x="756000" y="5050910"/>
            <a:ext cx="6047640" cy="4784885"/>
          </a:xfrm>
          <a:prstGeom prst="rect">
            <a:avLst/>
          </a:prstGeom>
        </p:spPr>
        <p:txBody>
          <a:bodyPr lIns="0" tIns="0" rIns="0" bIns="0"/>
          <a:lstStyle/>
          <a:p>
            <a:r>
              <a:rPr lang="it-IT" sz="2000" b="0" strike="noStrike" spc="-1">
                <a:solidFill>
                  <a:srgbClr val="000000"/>
                </a:solidFill>
                <a:uFill>
                  <a:solidFill>
                    <a:srgbClr val="FFFFFF"/>
                  </a:solidFill>
                </a:uFill>
                <a:latin typeface="Arial"/>
              </a:rPr>
              <a:t>Fai clic per modificare il formato delle note</a:t>
            </a:r>
          </a:p>
        </p:txBody>
      </p:sp>
      <p:sp>
        <p:nvSpPr>
          <p:cNvPr id="235" name="PlaceHolder 2"/>
          <p:cNvSpPr>
            <a:spLocks noGrp="1"/>
          </p:cNvSpPr>
          <p:nvPr>
            <p:ph type="hdr"/>
          </p:nvPr>
        </p:nvSpPr>
        <p:spPr>
          <a:xfrm>
            <a:off x="0" y="0"/>
            <a:ext cx="3280680" cy="531336"/>
          </a:xfrm>
          <a:prstGeom prst="rect">
            <a:avLst/>
          </a:prstGeom>
        </p:spPr>
        <p:txBody>
          <a:bodyPr lIns="0" tIns="0" rIns="0" bIns="0"/>
          <a:lstStyle/>
          <a:p>
            <a:r>
              <a:rPr lang="it-IT" sz="1400" b="0" strike="noStrike" spc="-1">
                <a:solidFill>
                  <a:srgbClr val="000000"/>
                </a:solidFill>
                <a:uFill>
                  <a:solidFill>
                    <a:srgbClr val="FFFFFF"/>
                  </a:solidFill>
                </a:uFill>
                <a:latin typeface="Times New Roman"/>
              </a:rPr>
              <a:t> </a:t>
            </a:r>
          </a:p>
        </p:txBody>
      </p:sp>
      <p:sp>
        <p:nvSpPr>
          <p:cNvPr id="236" name="PlaceHolder 3"/>
          <p:cNvSpPr>
            <a:spLocks noGrp="1"/>
          </p:cNvSpPr>
          <p:nvPr>
            <p:ph type="dt"/>
          </p:nvPr>
        </p:nvSpPr>
        <p:spPr>
          <a:xfrm>
            <a:off x="4278960" y="0"/>
            <a:ext cx="3280680" cy="531336"/>
          </a:xfrm>
          <a:prstGeom prst="rect">
            <a:avLst/>
          </a:prstGeom>
        </p:spPr>
        <p:txBody>
          <a:bodyPr lIns="0" tIns="0" rIns="0" bIns="0"/>
          <a:lstStyle/>
          <a:p>
            <a:pPr algn="r"/>
            <a:r>
              <a:rPr lang="it-IT" sz="1400" b="0" strike="noStrike" spc="-1">
                <a:solidFill>
                  <a:srgbClr val="000000"/>
                </a:solidFill>
                <a:uFill>
                  <a:solidFill>
                    <a:srgbClr val="FFFFFF"/>
                  </a:solidFill>
                </a:uFill>
                <a:latin typeface="Times New Roman"/>
              </a:rPr>
              <a:t> </a:t>
            </a:r>
          </a:p>
        </p:txBody>
      </p:sp>
      <p:sp>
        <p:nvSpPr>
          <p:cNvPr id="237" name="PlaceHolder 4"/>
          <p:cNvSpPr>
            <a:spLocks noGrp="1"/>
          </p:cNvSpPr>
          <p:nvPr>
            <p:ph type="ftr"/>
          </p:nvPr>
        </p:nvSpPr>
        <p:spPr>
          <a:xfrm>
            <a:off x="0" y="10102179"/>
            <a:ext cx="3280680" cy="531336"/>
          </a:xfrm>
          <a:prstGeom prst="rect">
            <a:avLst/>
          </a:prstGeom>
        </p:spPr>
        <p:txBody>
          <a:bodyPr lIns="0" tIns="0" rIns="0" bIns="0" anchor="b"/>
          <a:lstStyle/>
          <a:p>
            <a:r>
              <a:rPr lang="it-IT" sz="1400" b="0" strike="noStrike" spc="-1">
                <a:solidFill>
                  <a:srgbClr val="000000"/>
                </a:solidFill>
                <a:uFill>
                  <a:solidFill>
                    <a:srgbClr val="FFFFFF"/>
                  </a:solidFill>
                </a:uFill>
                <a:latin typeface="Times New Roman"/>
              </a:rPr>
              <a:t> </a:t>
            </a:r>
          </a:p>
        </p:txBody>
      </p:sp>
      <p:sp>
        <p:nvSpPr>
          <p:cNvPr id="238" name="PlaceHolder 5"/>
          <p:cNvSpPr>
            <a:spLocks noGrp="1"/>
          </p:cNvSpPr>
          <p:nvPr>
            <p:ph type="sldNum"/>
          </p:nvPr>
        </p:nvSpPr>
        <p:spPr>
          <a:xfrm>
            <a:off x="4278960" y="10102179"/>
            <a:ext cx="3280680" cy="531336"/>
          </a:xfrm>
          <a:prstGeom prst="rect">
            <a:avLst/>
          </a:prstGeom>
        </p:spPr>
        <p:txBody>
          <a:bodyPr lIns="0" tIns="0" rIns="0" bIns="0" anchor="b"/>
          <a:lstStyle/>
          <a:p>
            <a:pPr algn="r"/>
            <a:fld id="{03685222-1799-49B0-9A11-47DDB2D09CE5}" type="slidenum">
              <a:rPr lang="it-IT" sz="1400" b="0" strike="noStrike" spc="-1">
                <a:solidFill>
                  <a:srgbClr val="000000"/>
                </a:solidFill>
                <a:uFill>
                  <a:solidFill>
                    <a:srgbClr val="FFFFFF"/>
                  </a:solidFill>
                </a:uFill>
                <a:latin typeface="Times New Roman"/>
              </a:rPr>
              <a:pPr algn="r"/>
              <a:t>‹N›</a:t>
            </a:fld>
            <a:endParaRPr lang="it-IT"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PlaceHolder 1"/>
          <p:cNvSpPr>
            <a:spLocks noGrp="1"/>
          </p:cNvSpPr>
          <p:nvPr>
            <p:ph type="body"/>
          </p:nvPr>
        </p:nvSpPr>
        <p:spPr>
          <a:xfrm>
            <a:off x="679680" y="4690361"/>
            <a:ext cx="5436720" cy="4441880"/>
          </a:xfrm>
          <a:prstGeom prst="rect">
            <a:avLst/>
          </a:prstGeom>
        </p:spPr>
        <p:txBody>
          <a:bodyPr lIns="0" tIns="0" rIns="0" bIns="0"/>
          <a:lstStyle/>
          <a:p>
            <a:endParaRPr lang="it-IT" sz="2000" b="0" strike="noStrike" spc="-1">
              <a:solidFill>
                <a:srgbClr val="000000"/>
              </a:solidFill>
              <a:uFill>
                <a:solidFill>
                  <a:srgbClr val="FFFFFF"/>
                </a:solidFill>
              </a:uFill>
              <a:latin typeface="Arial"/>
            </a:endParaRPr>
          </a:p>
        </p:txBody>
      </p:sp>
      <p:sp>
        <p:nvSpPr>
          <p:cNvPr id="449" name="CustomShape 2"/>
          <p:cNvSpPr/>
          <p:nvPr/>
        </p:nvSpPr>
        <p:spPr>
          <a:xfrm>
            <a:off x="3850560" y="9378932"/>
            <a:ext cx="2944080" cy="49230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C643A40-E568-4AAE-BD25-6AAB5C171180}" type="slidenum">
              <a:rPr lang="it-IT" sz="1200" b="0" strike="noStrike" spc="-1">
                <a:solidFill>
                  <a:srgbClr val="000000"/>
                </a:solidFill>
                <a:uFill>
                  <a:solidFill>
                    <a:srgbClr val="FFFFFF"/>
                  </a:solidFill>
                </a:uFill>
                <a:latin typeface="+mn-lt"/>
                <a:ea typeface="+mn-ea"/>
              </a:rPr>
              <a:pPr algn="r">
                <a:lnSpc>
                  <a:spcPct val="100000"/>
                </a:lnSpc>
              </a:pPr>
              <a:t>1</a:t>
            </a:fld>
            <a:endParaRPr lang="it-IT" sz="1800" b="0" strike="noStrike" spc="-1">
              <a:solidFill>
                <a:srgbClr val="000000"/>
              </a:solidFill>
              <a:uFill>
                <a:solidFill>
                  <a:srgbClr val="FFFFFF"/>
                </a:solidFill>
              </a:uFill>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xfrm>
            <a:off x="931863" y="741363"/>
            <a:ext cx="4933950" cy="3702050"/>
          </a:xfrm>
          <a:prstGeom prst="rect">
            <a:avLst/>
          </a:prstGeom>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dirty="0" smtClean="0"/>
          </a:p>
        </p:txBody>
      </p:sp>
      <p:sp>
        <p:nvSpPr>
          <p:cNvPr id="2662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22A529-CB5A-433C-AB55-A39DC317C549}" type="slidenum">
              <a:rPr lang="it-IT" smtClean="0"/>
              <a:pPr/>
              <a:t>14</a:t>
            </a:fld>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30275" y="739775"/>
            <a:ext cx="4937125" cy="3703638"/>
          </a:xfrm>
          <a:prstGeom prst="rect">
            <a:avLst/>
          </a:prstGeom>
        </p:spPr>
      </p:sp>
      <p:sp>
        <p:nvSpPr>
          <p:cNvPr id="3" name="Segnaposto note 2"/>
          <p:cNvSpPr>
            <a:spLocks noGrp="1"/>
          </p:cNvSpPr>
          <p:nvPr>
            <p:ph type="body" idx="1"/>
          </p:nvPr>
        </p:nvSpPr>
        <p:spPr/>
        <p:txBody>
          <a:bodyPr>
            <a:normAutofit/>
          </a:bodyPr>
          <a:lstStyle/>
          <a:p>
            <a:r>
              <a:rPr lang="it-IT" dirty="0" smtClean="0"/>
              <a:t>Equilibri di bilancio</a:t>
            </a:r>
          </a:p>
          <a:p>
            <a:r>
              <a:rPr lang="it-IT" dirty="0" smtClean="0"/>
              <a:t>Indebitamento</a:t>
            </a:r>
          </a:p>
          <a:p>
            <a:r>
              <a:rPr lang="it-IT" dirty="0" smtClean="0"/>
              <a:t>Contributo</a:t>
            </a:r>
            <a:r>
              <a:rPr lang="it-IT" baseline="0" dirty="0" smtClean="0"/>
              <a:t> al risanamento</a:t>
            </a:r>
            <a:endParaRPr lang="it-IT" dirty="0"/>
          </a:p>
        </p:txBody>
      </p:sp>
      <p:sp>
        <p:nvSpPr>
          <p:cNvPr id="4" name="Segnaposto numero diapositiva 3"/>
          <p:cNvSpPr>
            <a:spLocks noGrp="1"/>
          </p:cNvSpPr>
          <p:nvPr>
            <p:ph type="sldNum" sz="quarter" idx="10"/>
          </p:nvPr>
        </p:nvSpPr>
        <p:spPr/>
        <p:txBody>
          <a:bodyPr/>
          <a:lstStyle/>
          <a:p>
            <a:fld id="{D1C64C89-E45D-4905-AC85-BD1FD8136B9E}" type="slidenum">
              <a:rPr lang="it-IT" smtClean="0"/>
              <a:pPr/>
              <a:t>15</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31863" y="741363"/>
            <a:ext cx="4933950" cy="3702050"/>
          </a:xfrm>
          <a:prstGeom prst="rect">
            <a:avLst/>
          </a:prstGeom>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34A870F-47AA-43D2-9602-E35340A8BA89}" type="slidenum">
              <a:rPr lang="it-IT" smtClean="0"/>
              <a:pPr/>
              <a:t>20</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32946" y="740569"/>
            <a:ext cx="4531783" cy="3702844"/>
          </a:xfrm>
          <a:prstGeom prst="rect">
            <a:avLst/>
          </a:prstGeom>
        </p:spPr>
      </p:sp>
      <p:sp>
        <p:nvSpPr>
          <p:cNvPr id="3" name="Segnaposto note 2"/>
          <p:cNvSpPr>
            <a:spLocks noGrp="1"/>
          </p:cNvSpPr>
          <p:nvPr>
            <p:ph type="body" idx="1"/>
          </p:nvPr>
        </p:nvSpPr>
        <p:spPr/>
        <p:txBody>
          <a:bodyPr>
            <a:normAutofit/>
          </a:bodyPr>
          <a:lstStyle/>
          <a:p>
            <a:r>
              <a:rPr lang="it-IT" dirty="0" smtClean="0"/>
              <a:t>1. Alla fine della storia il collegamento tra impegni e CIG regge fino a un certo punto in quanto solo una piccola parte è ascrivibile a nuovi impegni o a impegni consuetudinari dell'Ente, mentre il grosso lo fa la roba che tiri fuori annualmente dall'FPV derivante da gare grosse. Non starei molto a collegare i due visto che gli impegni hanno un effetto trascinamento.</a:t>
            </a:r>
          </a:p>
          <a:p>
            <a:r>
              <a:rPr lang="it-IT" dirty="0" smtClean="0"/>
              <a:t>2. il numero di CIG in discesa è interessante perché potrebbe significare che i Comuni invece di andare per proroghe di due mesi, poi altri due mesi perché o non hanno programmato o perché non hanno ancora il bilancio o perché hanno ricorsi, riescono a concentrare le gare e quindi a programmare meglio. </a:t>
            </a:r>
          </a:p>
          <a:p>
            <a:r>
              <a:rPr lang="it-IT" dirty="0" smtClean="0"/>
              <a:t>La nuova contabilità, ma soprattutto il fare il bilancio di previsione prima rispetto agli anni scorsi gli permette di operare con tutta la potenzialità del bilancio senza lavorare in dodicesimi o fare piccoli affidamenti. Se programmo bene stanzierò esattamente il necessario e farò gare annuali o pluriennali.</a:t>
            </a:r>
          </a:p>
          <a:p>
            <a:r>
              <a:rPr lang="it-IT" dirty="0" smtClean="0"/>
              <a:t>Oltre a questo mi viene da pensare sul caso empolese che negli ultimi due anni abbiamo fatto delle importanti gare triennali (asili e mensa) e quindi su tante cose non abbiamo bisogno per due anni di rifare gare e quindi di richiedere nuovi CIG</a:t>
            </a:r>
          </a:p>
          <a:p>
            <a:endParaRPr lang="it-IT" dirty="0"/>
          </a:p>
        </p:txBody>
      </p:sp>
      <p:sp>
        <p:nvSpPr>
          <p:cNvPr id="4" name="Segnaposto numero diapositiva 3"/>
          <p:cNvSpPr>
            <a:spLocks noGrp="1"/>
          </p:cNvSpPr>
          <p:nvPr>
            <p:ph type="sldNum" sz="quarter" idx="10"/>
          </p:nvPr>
        </p:nvSpPr>
        <p:spPr/>
        <p:txBody>
          <a:bodyPr/>
          <a:lstStyle/>
          <a:p>
            <a:fld id="{534A870F-47AA-43D2-9602-E35340A8BA89}" type="slidenum">
              <a:rPr lang="it-IT" smtClean="0"/>
              <a:pPr/>
              <a:t>21</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31863" y="741363"/>
            <a:ext cx="4933950" cy="3702050"/>
          </a:xfrm>
          <a:prstGeom prst="rect">
            <a:avLst/>
          </a:prstGeom>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34A870F-47AA-43D2-9602-E35340A8BA89}" type="slidenum">
              <a:rPr lang="it-IT" smtClean="0"/>
              <a:pPr/>
              <a:t>22</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PlaceHolder 1"/>
          <p:cNvSpPr>
            <a:spLocks noGrp="1"/>
          </p:cNvSpPr>
          <p:nvPr>
            <p:ph type="body"/>
          </p:nvPr>
        </p:nvSpPr>
        <p:spPr>
          <a:xfrm>
            <a:off x="679680" y="4690361"/>
            <a:ext cx="5436720" cy="4441880"/>
          </a:xfrm>
          <a:prstGeom prst="rect">
            <a:avLst/>
          </a:prstGeom>
        </p:spPr>
        <p:txBody>
          <a:bodyPr lIns="0" tIns="0" rIns="0" bIns="0"/>
          <a:lstStyle/>
          <a:p>
            <a:endParaRPr lang="it-IT" sz="2000" b="0" strike="noStrike" spc="-1">
              <a:solidFill>
                <a:srgbClr val="000000"/>
              </a:solidFill>
              <a:uFill>
                <a:solidFill>
                  <a:srgbClr val="FFFFFF"/>
                </a:solidFill>
              </a:uFill>
              <a:latin typeface="Arial"/>
            </a:endParaRPr>
          </a:p>
        </p:txBody>
      </p:sp>
      <p:sp>
        <p:nvSpPr>
          <p:cNvPr id="449" name="CustomShape 2"/>
          <p:cNvSpPr/>
          <p:nvPr/>
        </p:nvSpPr>
        <p:spPr>
          <a:xfrm>
            <a:off x="3850560" y="9378932"/>
            <a:ext cx="2944080" cy="49230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C643A40-E568-4AAE-BD25-6AAB5C171180}" type="slidenum">
              <a:rPr lang="it-IT" sz="1200" b="0" strike="noStrike" spc="-1">
                <a:solidFill>
                  <a:srgbClr val="000000"/>
                </a:solidFill>
                <a:uFill>
                  <a:solidFill>
                    <a:srgbClr val="FFFFFF"/>
                  </a:solidFill>
                </a:uFill>
                <a:latin typeface="+mn-lt"/>
                <a:ea typeface="+mn-ea"/>
              </a:rPr>
              <a:pPr algn="r">
                <a:lnSpc>
                  <a:spcPct val="100000"/>
                </a:lnSpc>
              </a:pPr>
              <a:t>23</a:t>
            </a:fld>
            <a:endParaRPr lang="it-IT" sz="1800" b="0" strike="noStrike" spc="-1">
              <a:solidFill>
                <a:srgbClr val="000000"/>
              </a:solidFill>
              <a:uFill>
                <a:solidFill>
                  <a:srgbClr val="FFFFFF"/>
                </a:solidFill>
              </a:uFill>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 name="PlaceHolder 1"/>
          <p:cNvSpPr>
            <a:spLocks noGrp="1"/>
          </p:cNvSpPr>
          <p:nvPr>
            <p:ph type="body"/>
          </p:nvPr>
        </p:nvSpPr>
        <p:spPr>
          <a:xfrm>
            <a:off x="679681" y="4690361"/>
            <a:ext cx="5436720" cy="4441880"/>
          </a:xfrm>
          <a:prstGeom prst="rect">
            <a:avLst/>
          </a:prstGeom>
        </p:spPr>
        <p:txBody>
          <a:bodyPr lIns="0" tIns="0" rIns="0" bIns="0"/>
          <a:lstStyle/>
          <a:p>
            <a:endParaRPr lang="it-IT" sz="2000" b="0" strike="noStrike" spc="-1" dirty="0" smtClean="0">
              <a:solidFill>
                <a:srgbClr val="000000"/>
              </a:solidFill>
              <a:uFill>
                <a:solidFill>
                  <a:srgbClr val="FFFFFF"/>
                </a:solidFill>
              </a:uFill>
              <a:latin typeface="Arial"/>
            </a:endParaRPr>
          </a:p>
          <a:p>
            <a:r>
              <a:rPr lang="it-IT" sz="2000" b="0" strike="noStrike" spc="-1" dirty="0" smtClean="0">
                <a:solidFill>
                  <a:srgbClr val="000000"/>
                </a:solidFill>
                <a:uFill>
                  <a:solidFill>
                    <a:srgbClr val="FFFFFF"/>
                  </a:solidFill>
                </a:uFill>
                <a:latin typeface="Arial"/>
              </a:rPr>
              <a:t>Tra le due misure</a:t>
            </a:r>
            <a:r>
              <a:rPr lang="it-IT" sz="2000" b="0" strike="noStrike" spc="-1" baseline="0" dirty="0" smtClean="0">
                <a:solidFill>
                  <a:srgbClr val="000000"/>
                </a:solidFill>
                <a:uFill>
                  <a:solidFill>
                    <a:srgbClr val="FFFFFF"/>
                  </a:solidFill>
                </a:uFill>
                <a:latin typeface="Arial"/>
              </a:rPr>
              <a:t> ci deve essere una forte integrazione non solo negli obiettivi ma anche nei tempi e nei modi.</a:t>
            </a:r>
          </a:p>
          <a:p>
            <a:endParaRPr lang="it-IT" sz="2000" b="0" strike="noStrike" spc="-1" dirty="0" smtClean="0">
              <a:solidFill>
                <a:srgbClr val="000000"/>
              </a:solidFill>
              <a:uFill>
                <a:solidFill>
                  <a:srgbClr val="FFFFFF"/>
                </a:solidFill>
              </a:uFill>
              <a:latin typeface="Arial"/>
            </a:endParaRPr>
          </a:p>
          <a:p>
            <a:endParaRPr lang="it-IT" sz="2000" b="0" strike="noStrike" spc="-1" dirty="0" smtClean="0">
              <a:solidFill>
                <a:srgbClr val="000000"/>
              </a:solidFill>
              <a:uFill>
                <a:solidFill>
                  <a:srgbClr val="FFFFFF"/>
                </a:solidFill>
              </a:uFill>
              <a:latin typeface="Arial"/>
            </a:endParaRPr>
          </a:p>
          <a:p>
            <a:r>
              <a:rPr lang="it-IT" sz="2000" b="0" strike="noStrike" spc="-1" dirty="0" smtClean="0">
                <a:solidFill>
                  <a:srgbClr val="000000"/>
                </a:solidFill>
                <a:uFill>
                  <a:solidFill>
                    <a:srgbClr val="FFFFFF"/>
                  </a:solidFill>
                </a:uFill>
                <a:latin typeface="Arial"/>
              </a:rPr>
              <a:t>L’incontro di oggi nasce dall’evidenza</a:t>
            </a:r>
            <a:r>
              <a:rPr lang="it-IT" sz="2000" b="0" strike="noStrike" spc="-1" baseline="0" dirty="0" smtClean="0">
                <a:solidFill>
                  <a:srgbClr val="000000"/>
                </a:solidFill>
                <a:uFill>
                  <a:solidFill>
                    <a:srgbClr val="FFFFFF"/>
                  </a:solidFill>
                </a:uFill>
                <a:latin typeface="Arial"/>
              </a:rPr>
              <a:t> che siamo in una fase difficile per il nostro paese: i segnali di ripresa sono troppo deboli e le misure di intervento avviate non sortiscono gli effetti sperati.</a:t>
            </a:r>
          </a:p>
          <a:p>
            <a:r>
              <a:rPr lang="it-IT" sz="2000" b="0" strike="noStrike" spc="-1" baseline="0" dirty="0" smtClean="0">
                <a:solidFill>
                  <a:srgbClr val="000000"/>
                </a:solidFill>
                <a:uFill>
                  <a:solidFill>
                    <a:srgbClr val="FFFFFF"/>
                  </a:solidFill>
                </a:uFill>
                <a:latin typeface="Arial"/>
              </a:rPr>
              <a:t>Sono stati avviati interventi sul lato delle risorse e sul lato delle riforme: è evidente che l’efficacia delle misure intraprese dipende anche dalla effettiva e rapida entrata a regime delle riforme strutturali avviate.</a:t>
            </a:r>
          </a:p>
          <a:p>
            <a:r>
              <a:rPr lang="it-IT" sz="2000" b="0" strike="noStrike" spc="-1" dirty="0" smtClean="0">
                <a:solidFill>
                  <a:srgbClr val="000000"/>
                </a:solidFill>
                <a:uFill>
                  <a:solidFill>
                    <a:srgbClr val="FFFFFF"/>
                  </a:solidFill>
                </a:uFill>
                <a:latin typeface="Arial"/>
              </a:rPr>
              <a:t>Le</a:t>
            </a:r>
            <a:r>
              <a:rPr lang="it-IT" sz="2000" b="0" strike="noStrike" spc="-1" baseline="0" dirty="0" smtClean="0">
                <a:solidFill>
                  <a:srgbClr val="000000"/>
                </a:solidFill>
                <a:uFill>
                  <a:solidFill>
                    <a:srgbClr val="FFFFFF"/>
                  </a:solidFill>
                </a:uFill>
                <a:latin typeface="Arial"/>
              </a:rPr>
              <a:t> riforme intervengono in un momento molto delicato per il paese ma necessitano di una fase di avvio che può pericolosamente allungare i tempi, devono essere rapidamente efficaci.</a:t>
            </a:r>
            <a:endParaRPr lang="it-IT" sz="2000" b="0" strike="noStrike" spc="-1" dirty="0">
              <a:solidFill>
                <a:srgbClr val="000000"/>
              </a:solidFill>
              <a:uFill>
                <a:solidFill>
                  <a:srgbClr val="FFFFFF"/>
                </a:solidFill>
              </a:uFill>
              <a:latin typeface="Arial"/>
            </a:endParaRPr>
          </a:p>
        </p:txBody>
      </p:sp>
      <p:sp>
        <p:nvSpPr>
          <p:cNvPr id="459" name="CustomShape 2"/>
          <p:cNvSpPr/>
          <p:nvPr/>
        </p:nvSpPr>
        <p:spPr>
          <a:xfrm>
            <a:off x="3850560" y="9378933"/>
            <a:ext cx="2944080" cy="49230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C5DDF42-FB65-424B-ADFD-314FC06ED9A1}" type="slidenum">
              <a:rPr lang="it-IT" sz="1200" b="0" strike="noStrike" spc="-1">
                <a:solidFill>
                  <a:srgbClr val="000000"/>
                </a:solidFill>
                <a:uFill>
                  <a:solidFill>
                    <a:srgbClr val="FFFFFF"/>
                  </a:solidFill>
                </a:uFill>
                <a:latin typeface="+mn-lt"/>
                <a:ea typeface="+mn-ea"/>
              </a:rPr>
              <a:pPr algn="r">
                <a:lnSpc>
                  <a:spcPct val="100000"/>
                </a:lnSpc>
              </a:pPr>
              <a:t>2</a:t>
            </a:fld>
            <a:endParaRPr lang="it-IT" sz="1800" b="0" strike="noStrike" spc="-1">
              <a:solidFill>
                <a:srgbClr val="000000"/>
              </a:solidFill>
              <a:uFill>
                <a:solidFill>
                  <a:srgbClr val="FFFFFF"/>
                </a:solidFill>
              </a:uFill>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930275" y="741363"/>
            <a:ext cx="4937125" cy="3702050"/>
          </a:xfrm>
          <a:prstGeom prst="rect">
            <a:avLst/>
          </a:prstGeom>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ln>
            <a:miter lim="800000"/>
            <a:headEnd/>
            <a:tailEnd/>
          </a:ln>
        </p:spPr>
        <p:txBody>
          <a:bodyPr/>
          <a:lstStyle/>
          <a:p>
            <a:pPr defTabSz="914400"/>
            <a:fld id="{8E69D105-03B0-44B8-A62D-21CFD4BBC0E5}" type="slidenum">
              <a:rPr lang="en-US" altLang="en-US" sz="1800"/>
              <a:pPr defTabSz="914400"/>
              <a:t>3</a:t>
            </a:fld>
            <a:endParaRPr lang="en-US" altLang="en-US" sz="18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 name="PlaceHolder 1"/>
          <p:cNvSpPr>
            <a:spLocks noGrp="1"/>
          </p:cNvSpPr>
          <p:nvPr>
            <p:ph type="body"/>
          </p:nvPr>
        </p:nvSpPr>
        <p:spPr>
          <a:xfrm>
            <a:off x="679680" y="4664940"/>
            <a:ext cx="5437440" cy="4418607"/>
          </a:xfrm>
          <a:prstGeom prst="rect">
            <a:avLst/>
          </a:prstGeom>
        </p:spPr>
        <p:txBody>
          <a:bodyPr lIns="0" tIns="0" rIns="0" bIns="0"/>
          <a:lstStyle/>
          <a:p>
            <a:endParaRPr lang="it-IT" sz="2000" b="0" strike="noStrike" spc="-1" dirty="0">
              <a:solidFill>
                <a:srgbClr val="000000"/>
              </a:solidFill>
              <a:uFill>
                <a:solidFill>
                  <a:srgbClr val="FFFFFF"/>
                </a:solidFill>
              </a:uFill>
              <a:latin typeface="Arial"/>
            </a:endParaRPr>
          </a:p>
        </p:txBody>
      </p:sp>
      <p:sp>
        <p:nvSpPr>
          <p:cNvPr id="451" name="CustomShape 2"/>
          <p:cNvSpPr/>
          <p:nvPr/>
        </p:nvSpPr>
        <p:spPr>
          <a:xfrm>
            <a:off x="3850560" y="9327732"/>
            <a:ext cx="2944800" cy="49016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25C3416-DBB7-4DAB-9AFA-BD44FDC33998}" type="slidenum">
              <a:rPr lang="it-IT" sz="1200" b="0" strike="noStrike" spc="-1">
                <a:solidFill>
                  <a:srgbClr val="000000"/>
                </a:solidFill>
                <a:uFill>
                  <a:solidFill>
                    <a:srgbClr val="FFFFFF"/>
                  </a:solidFill>
                </a:uFill>
                <a:latin typeface="+mn-lt"/>
                <a:ea typeface="+mn-ea"/>
              </a:rPr>
              <a:pPr algn="r">
                <a:lnSpc>
                  <a:spcPct val="100000"/>
                </a:lnSpc>
              </a:pPr>
              <a:t>6</a:t>
            </a:fld>
            <a:endParaRPr lang="it-IT" sz="1800" b="0" strike="noStrike" spc="-1">
              <a:solidFill>
                <a:srgbClr val="000000"/>
              </a:solidFill>
              <a:uFill>
                <a:solidFill>
                  <a:srgbClr val="FFFFFF"/>
                </a:solidFill>
              </a:uFill>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xfrm>
            <a:off x="1132946" y="740569"/>
            <a:ext cx="4531783" cy="3702844"/>
          </a:xfrm>
          <a:prstGeom prst="rect">
            <a:avLst/>
          </a:prstGeom>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0" lang="it-IT" sz="1000" b="0" i="0" u="none" strike="noStrike" kern="1200" cap="none" normalizeH="0" baseline="0" dirty="0" smtClean="0">
                <a:ln>
                  <a:noFill/>
                </a:ln>
                <a:solidFill>
                  <a:schemeClr val="tx1"/>
                </a:solidFill>
                <a:effectLst/>
                <a:latin typeface="+mn-lt"/>
                <a:ea typeface="Calibri" pitchFamily="34" charset="0"/>
                <a:cs typeface="Times New Roman" pitchFamily="18" charset="0"/>
              </a:rPr>
              <a:t>Investimenti</a:t>
            </a:r>
            <a:r>
              <a:rPr kumimoji="0" lang="it-IT" sz="1000" b="0" i="0" u="none" strike="noStrike" kern="1200" cap="none" normalizeH="0" dirty="0" smtClean="0">
                <a:ln>
                  <a:noFill/>
                </a:ln>
                <a:solidFill>
                  <a:schemeClr val="tx1"/>
                </a:solidFill>
                <a:effectLst/>
                <a:latin typeface="+mn-lt"/>
                <a:ea typeface="Calibri" pitchFamily="34" charset="0"/>
                <a:cs typeface="Times New Roman" pitchFamily="18" charset="0"/>
              </a:rPr>
              <a:t> e decentramento</a:t>
            </a:r>
            <a:endParaRPr lang="it-IT" b="0" dirty="0" smtClean="0"/>
          </a:p>
        </p:txBody>
      </p:sp>
      <p:sp>
        <p:nvSpPr>
          <p:cNvPr id="2662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22A529-CB5A-433C-AB55-A39DC317C549}" type="slidenum">
              <a:rPr lang="it-IT" smtClean="0"/>
              <a:pPr/>
              <a:t>8</a:t>
            </a:fld>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31863" y="741363"/>
            <a:ext cx="4933950" cy="3702050"/>
          </a:xfrm>
          <a:prstGeom prst="rect">
            <a:avLst/>
          </a:prstGeom>
          <a:noFill/>
          <a:ln w="12700">
            <a:solidFill>
              <a:prstClr val="black"/>
            </a:solidFill>
          </a:ln>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idx="10"/>
          </p:nvPr>
        </p:nvSpPr>
        <p:spPr/>
        <p:txBody>
          <a:bodyPr/>
          <a:lstStyle/>
          <a:p>
            <a:pPr algn="r"/>
            <a:fld id="{03685222-1799-49B0-9A11-47DDB2D09CE5}" type="slidenum">
              <a:rPr lang="it-IT" sz="1400" b="0" strike="noStrike" spc="-1" smtClean="0">
                <a:solidFill>
                  <a:srgbClr val="000000"/>
                </a:solidFill>
                <a:uFill>
                  <a:solidFill>
                    <a:srgbClr val="FFFFFF"/>
                  </a:solidFill>
                </a:uFill>
                <a:latin typeface="Times New Roman"/>
              </a:rPr>
              <a:pPr algn="r"/>
              <a:t>10</a:t>
            </a:fld>
            <a:endParaRPr lang="it-IT"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 name="PlaceHolder 1"/>
          <p:cNvSpPr>
            <a:spLocks noGrp="1"/>
          </p:cNvSpPr>
          <p:nvPr>
            <p:ph type="body"/>
          </p:nvPr>
        </p:nvSpPr>
        <p:spPr>
          <a:xfrm>
            <a:off x="679681" y="4690361"/>
            <a:ext cx="5436720" cy="4441880"/>
          </a:xfrm>
          <a:prstGeom prst="rect">
            <a:avLst/>
          </a:prstGeom>
        </p:spPr>
        <p:txBody>
          <a:bodyPr lIns="0" tIns="0" rIns="0" bIns="0"/>
          <a:lstStyle/>
          <a:p>
            <a:r>
              <a:rPr lang="it-IT" sz="2000" spc="-1" dirty="0" smtClean="0">
                <a:uFill>
                  <a:solidFill>
                    <a:srgbClr val="FFFFFF"/>
                  </a:solidFill>
                </a:uFill>
                <a:latin typeface="Calibri" pitchFamily="34" charset="0"/>
                <a:ea typeface="+mn-ea"/>
              </a:rPr>
              <a:t>Che prevalga </a:t>
            </a:r>
            <a:r>
              <a:rPr lang="it-IT" sz="2000" u="sng" spc="-1" dirty="0" smtClean="0">
                <a:uFill>
                  <a:solidFill>
                    <a:srgbClr val="FFFFFF"/>
                  </a:solidFill>
                </a:uFill>
                <a:latin typeface="Calibri" pitchFamily="34" charset="0"/>
                <a:ea typeface="+mn-ea"/>
              </a:rPr>
              <a:t>l’obiettivo di </a:t>
            </a:r>
            <a:r>
              <a:rPr lang="it-IT" sz="2000" spc="-1" dirty="0" smtClean="0">
                <a:solidFill>
                  <a:srgbClr val="CC0066"/>
                </a:solidFill>
                <a:uFill>
                  <a:solidFill>
                    <a:srgbClr val="FFFFFF"/>
                  </a:solidFill>
                </a:uFill>
                <a:latin typeface="Calibri" pitchFamily="34" charset="0"/>
                <a:ea typeface="+mn-ea"/>
              </a:rPr>
              <a:t>controllo del debito </a:t>
            </a:r>
            <a:r>
              <a:rPr lang="it-IT" sz="2000" spc="-1" dirty="0" smtClean="0">
                <a:uFill>
                  <a:solidFill>
                    <a:srgbClr val="FFFFFF"/>
                  </a:solidFill>
                </a:uFill>
                <a:latin typeface="Calibri" pitchFamily="34" charset="0"/>
                <a:ea typeface="+mn-ea"/>
              </a:rPr>
              <a:t>rispetto al</a:t>
            </a:r>
            <a:r>
              <a:rPr lang="it-IT" sz="2000" spc="-1" dirty="0" smtClean="0">
                <a:solidFill>
                  <a:srgbClr val="CC0066"/>
                </a:solidFill>
                <a:uFill>
                  <a:solidFill>
                    <a:srgbClr val="FFFFFF"/>
                  </a:solidFill>
                </a:uFill>
                <a:latin typeface="Calibri" pitchFamily="34" charset="0"/>
                <a:ea typeface="+mn-ea"/>
              </a:rPr>
              <a:t> sostegno agli investimenti</a:t>
            </a:r>
            <a:r>
              <a:rPr lang="it-IT" sz="2000" spc="-1" baseline="0" dirty="0" smtClean="0">
                <a:solidFill>
                  <a:srgbClr val="CC0066"/>
                </a:solidFill>
                <a:uFill>
                  <a:solidFill>
                    <a:srgbClr val="FFFFFF"/>
                  </a:solidFill>
                </a:uFill>
                <a:latin typeface="Calibri" pitchFamily="34" charset="0"/>
                <a:ea typeface="+mn-ea"/>
              </a:rPr>
              <a:t> è evidente dagli interventi nel 2016 e 2017 che derogano ai nuovi principi</a:t>
            </a:r>
            <a:endParaRPr lang="it-IT" sz="2000" b="0" strike="noStrike" spc="-1" dirty="0" smtClean="0">
              <a:solidFill>
                <a:srgbClr val="000000"/>
              </a:solidFill>
              <a:uFill>
                <a:solidFill>
                  <a:srgbClr val="FFFFFF"/>
                </a:solidFill>
              </a:uFill>
              <a:latin typeface="Arial"/>
            </a:endParaRPr>
          </a:p>
        </p:txBody>
      </p:sp>
      <p:sp>
        <p:nvSpPr>
          <p:cNvPr id="459" name="CustomShape 2"/>
          <p:cNvSpPr/>
          <p:nvPr/>
        </p:nvSpPr>
        <p:spPr>
          <a:xfrm>
            <a:off x="3850560" y="9378933"/>
            <a:ext cx="2944080" cy="49230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C5DDF42-FB65-424B-ADFD-314FC06ED9A1}" type="slidenum">
              <a:rPr lang="it-IT" sz="1200" b="0" strike="noStrike" spc="-1">
                <a:solidFill>
                  <a:srgbClr val="000000"/>
                </a:solidFill>
                <a:uFill>
                  <a:solidFill>
                    <a:srgbClr val="FFFFFF"/>
                  </a:solidFill>
                </a:uFill>
                <a:latin typeface="+mn-lt"/>
                <a:ea typeface="+mn-ea"/>
              </a:rPr>
              <a:pPr algn="r">
                <a:lnSpc>
                  <a:spcPct val="100000"/>
                </a:lnSpc>
              </a:pPr>
              <a:t>11</a:t>
            </a:fld>
            <a:endParaRPr lang="it-IT" sz="1800" b="0" strike="noStrike" spc="-1">
              <a:solidFill>
                <a:srgbClr val="000000"/>
              </a:solidFill>
              <a:uFill>
                <a:solidFill>
                  <a:srgbClr val="FFFFFF"/>
                </a:solidFill>
              </a:uFill>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 name="PlaceHolder 1"/>
          <p:cNvSpPr>
            <a:spLocks noGrp="1"/>
          </p:cNvSpPr>
          <p:nvPr>
            <p:ph type="body"/>
          </p:nvPr>
        </p:nvSpPr>
        <p:spPr>
          <a:xfrm>
            <a:off x="679680" y="4690361"/>
            <a:ext cx="5437440" cy="4442596"/>
          </a:xfrm>
          <a:prstGeom prst="rect">
            <a:avLst/>
          </a:prstGeom>
        </p:spPr>
        <p:txBody>
          <a:bodyPr lIns="0" tIns="0" rIns="0" bIns="0"/>
          <a:lstStyle/>
          <a:p>
            <a:pPr marL="216000" indent="-215640">
              <a:lnSpc>
                <a:spcPct val="100000"/>
              </a:lnSpc>
            </a:pPr>
            <a:endParaRPr lang="it-IT" sz="2000" b="0" strike="noStrike" spc="-1" dirty="0">
              <a:solidFill>
                <a:srgbClr val="000000"/>
              </a:solidFill>
              <a:uFill>
                <a:solidFill>
                  <a:srgbClr val="FFFFFF"/>
                </a:solidFill>
              </a:uFill>
              <a:latin typeface="Arial"/>
            </a:endParaRPr>
          </a:p>
        </p:txBody>
      </p:sp>
      <p:sp>
        <p:nvSpPr>
          <p:cNvPr id="463" name="CustomShape 2"/>
          <p:cNvSpPr/>
          <p:nvPr/>
        </p:nvSpPr>
        <p:spPr>
          <a:xfrm>
            <a:off x="3850560" y="9378933"/>
            <a:ext cx="2944800" cy="4930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30FF496-1633-4BDA-8CBA-FE11E68D4B52}" type="slidenum">
              <a:rPr lang="it-IT" sz="1200" b="0" strike="noStrike" spc="-1">
                <a:solidFill>
                  <a:srgbClr val="000000"/>
                </a:solidFill>
                <a:uFill>
                  <a:solidFill>
                    <a:srgbClr val="FFFFFF"/>
                  </a:solidFill>
                </a:uFill>
                <a:latin typeface="Times New Roman"/>
              </a:rPr>
              <a:pPr algn="r">
                <a:lnSpc>
                  <a:spcPct val="100000"/>
                </a:lnSpc>
              </a:pPr>
              <a:t>12</a:t>
            </a:fld>
            <a:endParaRPr lang="it-IT" sz="1800" b="0" strike="noStrike" spc="-1">
              <a:solidFill>
                <a:srgbClr val="000000"/>
              </a:solidFill>
              <a:uFill>
                <a:solidFill>
                  <a:srgbClr val="FFFFFF"/>
                </a:solidFill>
              </a:uFill>
              <a:latin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 name="PlaceHolder 1"/>
          <p:cNvSpPr>
            <a:spLocks noGrp="1"/>
          </p:cNvSpPr>
          <p:nvPr>
            <p:ph type="body"/>
          </p:nvPr>
        </p:nvSpPr>
        <p:spPr>
          <a:xfrm>
            <a:off x="679680" y="4690361"/>
            <a:ext cx="5437440" cy="4442596"/>
          </a:xfrm>
          <a:prstGeom prst="rect">
            <a:avLst/>
          </a:prstGeom>
        </p:spPr>
        <p:txBody>
          <a:bodyPr lIns="0" tIns="0" rIns="0" bIns="0"/>
          <a:lstStyle/>
          <a:p>
            <a:pPr marL="216000" indent="-215640">
              <a:lnSpc>
                <a:spcPct val="100000"/>
              </a:lnSpc>
            </a:pPr>
            <a:endParaRPr lang="it-IT" sz="2000" b="0" strike="noStrike" spc="-1">
              <a:solidFill>
                <a:srgbClr val="000000"/>
              </a:solidFill>
              <a:uFill>
                <a:solidFill>
                  <a:srgbClr val="FFFFFF"/>
                </a:solidFill>
              </a:uFill>
              <a:latin typeface="Arial"/>
            </a:endParaRPr>
          </a:p>
          <a:p>
            <a:pPr marL="216000" indent="-215640">
              <a:lnSpc>
                <a:spcPct val="100000"/>
              </a:lnSpc>
            </a:pPr>
            <a:endParaRPr lang="it-IT" sz="2000" b="0" strike="noStrike" spc="-1">
              <a:solidFill>
                <a:srgbClr val="000000"/>
              </a:solidFill>
              <a:uFill>
                <a:solidFill>
                  <a:srgbClr val="FFFFFF"/>
                </a:solidFill>
              </a:uFill>
              <a:latin typeface="Arial"/>
            </a:endParaRPr>
          </a:p>
        </p:txBody>
      </p:sp>
      <p:sp>
        <p:nvSpPr>
          <p:cNvPr id="467" name="CustomShape 2"/>
          <p:cNvSpPr/>
          <p:nvPr/>
        </p:nvSpPr>
        <p:spPr>
          <a:xfrm>
            <a:off x="3850560" y="9378933"/>
            <a:ext cx="2944800" cy="4930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7523489-11EE-4136-B348-375B24E37301}" type="slidenum">
              <a:rPr lang="it-IT" sz="1200" b="0" strike="noStrike" spc="-1">
                <a:solidFill>
                  <a:srgbClr val="000000"/>
                </a:solidFill>
                <a:uFill>
                  <a:solidFill>
                    <a:srgbClr val="FFFFFF"/>
                  </a:solidFill>
                </a:uFill>
                <a:latin typeface="Times New Roman"/>
              </a:rPr>
              <a:pPr algn="r">
                <a:lnSpc>
                  <a:spcPct val="100000"/>
                </a:lnSpc>
              </a:pPr>
              <a:t>13</a:t>
            </a:fld>
            <a:endParaRPr lang="it-IT" sz="1800" b="0" strike="noStrike" spc="-1">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68" name="PlaceHolder 2"/>
          <p:cNvSpPr>
            <a:spLocks noGrp="1"/>
          </p:cNvSpPr>
          <p:nvPr>
            <p:ph type="body"/>
          </p:nvPr>
        </p:nvSpPr>
        <p:spPr>
          <a:xfrm>
            <a:off x="457200" y="160452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69" name="PlaceHolder 3"/>
          <p:cNvSpPr>
            <a:spLocks noGrp="1"/>
          </p:cNvSpPr>
          <p:nvPr>
            <p:ph type="body"/>
          </p:nvPr>
        </p:nvSpPr>
        <p:spPr>
          <a:xfrm>
            <a:off x="457200" y="368208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70" name="PlaceHolder 4"/>
          <p:cNvSpPr>
            <a:spLocks noGrp="1"/>
          </p:cNvSpPr>
          <p:nvPr>
            <p:ph type="body"/>
          </p:nvPr>
        </p:nvSpPr>
        <p:spPr>
          <a:xfrm>
            <a:off x="4674240" y="1604520"/>
            <a:ext cx="401580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72" name="PlaceHolder 2"/>
          <p:cNvSpPr>
            <a:spLocks noGrp="1"/>
          </p:cNvSpPr>
          <p:nvPr>
            <p:ph type="body"/>
          </p:nvPr>
        </p:nvSpPr>
        <p:spPr>
          <a:xfrm>
            <a:off x="457200" y="1604520"/>
            <a:ext cx="401580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73" name="PlaceHolder 3"/>
          <p:cNvSpPr>
            <a:spLocks noGrp="1"/>
          </p:cNvSpPr>
          <p:nvPr>
            <p:ph type="body"/>
          </p:nvPr>
        </p:nvSpPr>
        <p:spPr>
          <a:xfrm>
            <a:off x="4674240" y="160452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74" name="PlaceHolder 4"/>
          <p:cNvSpPr>
            <a:spLocks noGrp="1"/>
          </p:cNvSpPr>
          <p:nvPr>
            <p:ph type="body"/>
          </p:nvPr>
        </p:nvSpPr>
        <p:spPr>
          <a:xfrm>
            <a:off x="4674240" y="368208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76" name="PlaceHolder 2"/>
          <p:cNvSpPr>
            <a:spLocks noGrp="1"/>
          </p:cNvSpPr>
          <p:nvPr>
            <p:ph type="body"/>
          </p:nvPr>
        </p:nvSpPr>
        <p:spPr>
          <a:xfrm>
            <a:off x="457200" y="160452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77" name="PlaceHolder 3"/>
          <p:cNvSpPr>
            <a:spLocks noGrp="1"/>
          </p:cNvSpPr>
          <p:nvPr>
            <p:ph type="body"/>
          </p:nvPr>
        </p:nvSpPr>
        <p:spPr>
          <a:xfrm>
            <a:off x="4674240" y="160452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78" name="PlaceHolder 4"/>
          <p:cNvSpPr>
            <a:spLocks noGrp="1"/>
          </p:cNvSpPr>
          <p:nvPr>
            <p:ph type="body"/>
          </p:nvPr>
        </p:nvSpPr>
        <p:spPr>
          <a:xfrm>
            <a:off x="457200" y="3682080"/>
            <a:ext cx="82292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80" name="PlaceHolder 2"/>
          <p:cNvSpPr>
            <a:spLocks noGrp="1"/>
          </p:cNvSpPr>
          <p:nvPr>
            <p:ph type="body"/>
          </p:nvPr>
        </p:nvSpPr>
        <p:spPr>
          <a:xfrm>
            <a:off x="457200" y="1604520"/>
            <a:ext cx="82292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81" name="PlaceHolder 3"/>
          <p:cNvSpPr>
            <a:spLocks noGrp="1"/>
          </p:cNvSpPr>
          <p:nvPr>
            <p:ph type="body"/>
          </p:nvPr>
        </p:nvSpPr>
        <p:spPr>
          <a:xfrm>
            <a:off x="457200" y="3682080"/>
            <a:ext cx="82292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83" name="PlaceHolder 2"/>
          <p:cNvSpPr>
            <a:spLocks noGrp="1"/>
          </p:cNvSpPr>
          <p:nvPr>
            <p:ph type="body"/>
          </p:nvPr>
        </p:nvSpPr>
        <p:spPr>
          <a:xfrm>
            <a:off x="457200" y="160452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84" name="PlaceHolder 3"/>
          <p:cNvSpPr>
            <a:spLocks noGrp="1"/>
          </p:cNvSpPr>
          <p:nvPr>
            <p:ph type="body"/>
          </p:nvPr>
        </p:nvSpPr>
        <p:spPr>
          <a:xfrm>
            <a:off x="4674240" y="160452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85" name="PlaceHolder 4"/>
          <p:cNvSpPr>
            <a:spLocks noGrp="1"/>
          </p:cNvSpPr>
          <p:nvPr>
            <p:ph type="body"/>
          </p:nvPr>
        </p:nvSpPr>
        <p:spPr>
          <a:xfrm>
            <a:off x="4674240" y="368208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86" name="PlaceHolder 5"/>
          <p:cNvSpPr>
            <a:spLocks noGrp="1"/>
          </p:cNvSpPr>
          <p:nvPr>
            <p:ph type="body"/>
          </p:nvPr>
        </p:nvSpPr>
        <p:spPr>
          <a:xfrm>
            <a:off x="457200" y="3682080"/>
            <a:ext cx="401580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88" name="PlaceHolder 2"/>
          <p:cNvSpPr>
            <a:spLocks noGrp="1"/>
          </p:cNvSpPr>
          <p:nvPr>
            <p:ph type="body"/>
          </p:nvPr>
        </p:nvSpPr>
        <p:spPr>
          <a:xfrm>
            <a:off x="457200" y="1604520"/>
            <a:ext cx="82292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89" name="PlaceHolder 3"/>
          <p:cNvSpPr>
            <a:spLocks noGrp="1"/>
          </p:cNvSpPr>
          <p:nvPr>
            <p:ph type="body"/>
          </p:nvPr>
        </p:nvSpPr>
        <p:spPr>
          <a:xfrm>
            <a:off x="457200" y="1604520"/>
            <a:ext cx="82292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pic>
        <p:nvPicPr>
          <p:cNvPr id="190" name="Immagine 189"/>
          <p:cNvPicPr/>
          <p:nvPr/>
        </p:nvPicPr>
        <p:blipFill>
          <a:blip r:embed="rId2" cstate="print"/>
          <a:stretch/>
        </p:blipFill>
        <p:spPr>
          <a:xfrm>
            <a:off x="2079000" y="1604520"/>
            <a:ext cx="4984920" cy="3977280"/>
          </a:xfrm>
          <a:prstGeom prst="rect">
            <a:avLst/>
          </a:prstGeom>
          <a:ln>
            <a:noFill/>
          </a:ln>
        </p:spPr>
      </p:pic>
      <p:pic>
        <p:nvPicPr>
          <p:cNvPr id="191" name="Immagine 190"/>
          <p:cNvPicPr/>
          <p:nvPr/>
        </p:nvPicPr>
        <p:blipFill>
          <a:blip r:embed="rId2" cstate="print"/>
          <a:stretch/>
        </p:blipFill>
        <p:spPr>
          <a:xfrm>
            <a:off x="2079000" y="1604520"/>
            <a:ext cx="4984920" cy="3977280"/>
          </a:xfrm>
          <a:prstGeom prst="rect">
            <a:avLst/>
          </a:prstGeom>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it-IT" smtClean="0"/>
              <a:t>Fare clic per modificare stile</a:t>
            </a:r>
            <a:endParaRPr lang="it-IT"/>
          </a:p>
        </p:txBody>
      </p:sp>
      <p:sp>
        <p:nvSpPr>
          <p:cNvPr id="3" name="Sottotitolo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a:xfrm>
            <a:off x="628650" y="6356351"/>
            <a:ext cx="2057400" cy="365125"/>
          </a:xfrm>
          <a:prstGeom prst="rect">
            <a:avLst/>
          </a:prstGeom>
        </p:spPr>
        <p:txBody>
          <a:bodyPr/>
          <a:lstStyle/>
          <a:p>
            <a:fld id="{ADC34BE2-E5CA-184A-B6DC-93EA7152FF50}" type="datetimeFigureOut">
              <a:rPr lang="it-IT" smtClean="0"/>
              <a:pPr/>
              <a:t>13/07/2017</a:t>
            </a:fld>
            <a:endParaRPr lang="it-IT"/>
          </a:p>
        </p:txBody>
      </p:sp>
      <p:sp>
        <p:nvSpPr>
          <p:cNvPr id="5" name="Segnaposto piè di pagina 4"/>
          <p:cNvSpPr>
            <a:spLocks noGrp="1"/>
          </p:cNvSpPr>
          <p:nvPr>
            <p:ph type="ftr" sz="quarter" idx="11"/>
          </p:nvPr>
        </p:nvSpPr>
        <p:spPr>
          <a:xfrm>
            <a:off x="3028950" y="6356351"/>
            <a:ext cx="3086100" cy="365125"/>
          </a:xfrm>
          <a:prstGeom prst="rect">
            <a:avLst/>
          </a:prstGeom>
        </p:spPr>
        <p:txBody>
          <a:bodyPr/>
          <a:lstStyle/>
          <a:p>
            <a:endParaRPr lang="it-IT"/>
          </a:p>
        </p:txBody>
      </p:sp>
      <p:sp>
        <p:nvSpPr>
          <p:cNvPr id="6" name="Segnaposto numero diapositiva 5"/>
          <p:cNvSpPr>
            <a:spLocks noGrp="1"/>
          </p:cNvSpPr>
          <p:nvPr>
            <p:ph type="sldNum" sz="quarter" idx="12"/>
          </p:nvPr>
        </p:nvSpPr>
        <p:spPr>
          <a:xfrm>
            <a:off x="6457950" y="6356351"/>
            <a:ext cx="2057400" cy="365125"/>
          </a:xfrm>
          <a:prstGeom prst="rect">
            <a:avLst/>
          </a:prstGeom>
        </p:spPr>
        <p:txBody>
          <a:bodyPr/>
          <a:lstStyle/>
          <a:p>
            <a:fld id="{ED7183D0-D073-044B-B288-71907F4992EB}" type="slidenum">
              <a:rPr lang="it-IT" smtClean="0"/>
              <a:pPr/>
              <a:t>‹N›</a:t>
            </a:fld>
            <a:endParaRPr lang="it-IT"/>
          </a:p>
        </p:txBody>
      </p:sp>
    </p:spTree>
    <p:extLst>
      <p:ext uri="{BB962C8B-B14F-4D97-AF65-F5344CB8AC3E}">
        <p14:creationId xmlns="" xmlns:p14="http://schemas.microsoft.com/office/powerpoint/2010/main" val="1536575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1_Diapositiva titol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1_Diapositiva titol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entered Text">
    <p:spTree>
      <p:nvGrpSpPr>
        <p:cNvPr id="1" name=""/>
        <p:cNvGrpSpPr/>
        <p:nvPr/>
      </p:nvGrpSpPr>
      <p:grpSpPr>
        <a:xfrm>
          <a:off x="0" y="0"/>
          <a:ext cx="0" cy="0"/>
          <a:chOff x="0" y="0"/>
          <a:chExt cx="0" cy="0"/>
        </a:xfrm>
      </p:grpSpPr>
      <p:sp>
        <p:nvSpPr>
          <p:cNvPr id="16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5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61" name="PlaceHolder 2"/>
          <p:cNvSpPr>
            <a:spLocks noGrp="1"/>
          </p:cNvSpPr>
          <p:nvPr>
            <p:ph type="body"/>
          </p:nvPr>
        </p:nvSpPr>
        <p:spPr>
          <a:xfrm>
            <a:off x="457200" y="1604520"/>
            <a:ext cx="82292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64" name="PlaceHolder 3"/>
          <p:cNvSpPr>
            <a:spLocks noGrp="1"/>
          </p:cNvSpPr>
          <p:nvPr>
            <p:ph type="body"/>
          </p:nvPr>
        </p:nvSpPr>
        <p:spPr>
          <a:xfrm>
            <a:off x="4674240" y="1604520"/>
            <a:ext cx="401580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Line 1"/>
          <p:cNvSpPr/>
          <p:nvPr/>
        </p:nvSpPr>
        <p:spPr>
          <a:xfrm>
            <a:off x="326160" y="856872"/>
            <a:ext cx="8491320" cy="360"/>
          </a:xfrm>
          <a:prstGeom prst="line">
            <a:avLst/>
          </a:prstGeom>
          <a:ln w="38160">
            <a:solidFill>
              <a:srgbClr val="A90D51"/>
            </a:solidFill>
            <a:round/>
          </a:ln>
        </p:spPr>
        <p:style>
          <a:lnRef idx="0">
            <a:scrgbClr r="0" g="0" b="0"/>
          </a:lnRef>
          <a:fillRef idx="0">
            <a:scrgbClr r="0" g="0" b="0"/>
          </a:fillRef>
          <a:effectRef idx="0">
            <a:scrgbClr r="0" g="0" b="0"/>
          </a:effectRef>
          <a:fontRef idx="minor"/>
        </p:style>
      </p:sp>
      <p:sp>
        <p:nvSpPr>
          <p:cNvPr id="75" name="PlaceHolder 2"/>
          <p:cNvSpPr>
            <a:spLocks noGrp="1"/>
          </p:cNvSpPr>
          <p:nvPr>
            <p:ph type="title"/>
          </p:nvPr>
        </p:nvSpPr>
        <p:spPr>
          <a:xfrm>
            <a:off x="457200" y="273600"/>
            <a:ext cx="8229240" cy="1144800"/>
          </a:xfrm>
          <a:prstGeom prst="rect">
            <a:avLst/>
          </a:prstGeom>
        </p:spPr>
        <p:txBody>
          <a:bodyPr lIns="0" tIns="0" rIns="0" bIns="0" anchor="ctr"/>
          <a:lstStyle/>
          <a:p>
            <a:pPr algn="ctr"/>
            <a:r>
              <a:rPr lang="it-IT" sz="4400" b="0" strike="noStrike" spc="-1">
                <a:solidFill>
                  <a:srgbClr val="000000"/>
                </a:solidFill>
                <a:uFill>
                  <a:solidFill>
                    <a:srgbClr val="FFFFFF"/>
                  </a:solidFill>
                </a:uFill>
                <a:latin typeface="Arial"/>
              </a:rPr>
              <a:t>Fai clic per modificare il formato del testo del titolo</a:t>
            </a:r>
          </a:p>
        </p:txBody>
      </p:sp>
      <p:sp>
        <p:nvSpPr>
          <p:cNvPr id="76" name="PlaceHolder 3"/>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it-IT" sz="3200" b="0" strike="noStrike" spc="-1">
                <a:solidFill>
                  <a:srgbClr val="000000"/>
                </a:solidFill>
                <a:uFill>
                  <a:solidFill>
                    <a:srgbClr val="FFFFFF"/>
                  </a:solidFill>
                </a:uFill>
                <a:latin typeface="Arial"/>
              </a:rPr>
              <a:t>Fai clic per modificare il formato del testo della struttura</a:t>
            </a:r>
          </a:p>
          <a:p>
            <a:pPr marL="864000" lvl="1" indent="-324000">
              <a:buClr>
                <a:srgbClr val="000000"/>
              </a:buClr>
              <a:buSzPct val="75000"/>
              <a:buFont typeface="Symbol" charset="2"/>
              <a:buChar char=""/>
            </a:pPr>
            <a:r>
              <a:rPr lang="it-IT" sz="2800" b="0" strike="noStrike" spc="-1">
                <a:solidFill>
                  <a:srgbClr val="000000"/>
                </a:solidFill>
                <a:uFill>
                  <a:solidFill>
                    <a:srgbClr val="FFFFFF"/>
                  </a:solidFill>
                </a:uFill>
                <a:latin typeface="Arial"/>
              </a:rPr>
              <a:t>Secondo livello struttura</a:t>
            </a:r>
          </a:p>
          <a:p>
            <a:pPr marL="1296000" lvl="2" indent="-288000">
              <a:buClr>
                <a:srgbClr val="000000"/>
              </a:buClr>
              <a:buSzPct val="45000"/>
              <a:buFont typeface="Wingdings" charset="2"/>
              <a:buChar char=""/>
            </a:pPr>
            <a:r>
              <a:rPr lang="it-IT" sz="2400" b="0" strike="noStrike" spc="-1">
                <a:solidFill>
                  <a:srgbClr val="000000"/>
                </a:solidFill>
                <a:uFill>
                  <a:solidFill>
                    <a:srgbClr val="FFFFFF"/>
                  </a:solidFill>
                </a:uFill>
                <a:latin typeface="Arial"/>
              </a:rPr>
              <a:t>Terzo livello struttura</a:t>
            </a:r>
          </a:p>
          <a:p>
            <a:pPr marL="1728000" lvl="3" indent="-216000">
              <a:buClr>
                <a:srgbClr val="000000"/>
              </a:buClr>
              <a:buSzPct val="75000"/>
              <a:buFont typeface="Symbol" charset="2"/>
              <a:buChar char=""/>
            </a:pPr>
            <a:r>
              <a:rPr lang="it-IT" sz="2000" b="0" strike="noStrike" spc="-1">
                <a:solidFill>
                  <a:srgbClr val="000000"/>
                </a:solidFill>
                <a:uFill>
                  <a:solidFill>
                    <a:srgbClr val="FFFFFF"/>
                  </a:solidFill>
                </a:uFill>
                <a:latin typeface="Arial"/>
              </a:rPr>
              <a:t>Quarto livello struttura</a:t>
            </a:r>
          </a:p>
          <a:p>
            <a:pPr marL="2160000" lvl="4"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Quinto livello struttura</a:t>
            </a:r>
          </a:p>
          <a:p>
            <a:pPr marL="2592000" lvl="5"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Sesto livello struttura</a:t>
            </a:r>
          </a:p>
          <a:p>
            <a:pPr marL="3024000" lvl="6"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75" r:id="rId1"/>
    <p:sldLayoutId id="2147483729" r:id="rId2"/>
    <p:sldLayoutId id="2147483734" r:id="rId3"/>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1" name="CustomShape 2"/>
          <p:cNvSpPr/>
          <p:nvPr/>
        </p:nvSpPr>
        <p:spPr>
          <a:xfrm>
            <a:off x="1687680" y="6185160"/>
            <a:ext cx="7452000" cy="223920"/>
          </a:xfrm>
          <a:custGeom>
            <a:avLst/>
            <a:gdLst/>
            <a:ahLst/>
            <a:cxnLst/>
            <a:rect l="l" t="t" r="r" b="b"/>
            <a:pathLst>
              <a:path w="4697" h="367">
                <a:moveTo>
                  <a:pt x="4697" y="0"/>
                </a:moveTo>
                <a:lnTo>
                  <a:pt x="4697" y="367"/>
                </a:lnTo>
                <a:lnTo>
                  <a:pt x="0" y="218"/>
                </a:lnTo>
                <a:lnTo>
                  <a:pt x="4697" y="0"/>
                </a:lnTo>
                <a:close/>
              </a:path>
            </a:pathLst>
          </a:custGeom>
          <a:solidFill>
            <a:schemeClr val="bg1">
              <a:lumMod val="75000"/>
              <a:alpha val="40000"/>
            </a:schemeClr>
          </a:solidFill>
          <a:ln w="9360">
            <a:noFill/>
          </a:ln>
        </p:spPr>
        <p:style>
          <a:lnRef idx="0">
            <a:scrgbClr r="0" g="0" b="0"/>
          </a:lnRef>
          <a:fillRef idx="0">
            <a:scrgbClr r="0" g="0" b="0"/>
          </a:fillRef>
          <a:effectRef idx="0">
            <a:scrgbClr r="0" g="0" b="0"/>
          </a:effectRef>
          <a:fontRef idx="minor"/>
        </p:style>
      </p:sp>
      <p:sp>
        <p:nvSpPr>
          <p:cNvPr id="152" name="CustomShape 3"/>
          <p:cNvSpPr/>
          <p:nvPr/>
        </p:nvSpPr>
        <p:spPr>
          <a:xfrm>
            <a:off x="36360" y="6302520"/>
            <a:ext cx="9102960" cy="350280"/>
          </a:xfrm>
          <a:custGeom>
            <a:avLst/>
            <a:gdLst/>
            <a:ahLst/>
            <a:cxnLst/>
            <a:rect l="l" t="t" r="r" b="b"/>
            <a:pathLst>
              <a:path w="5760" h="528">
                <a:moveTo>
                  <a:pt x="0" y="0"/>
                </a:moveTo>
                <a:lnTo>
                  <a:pt x="5760" y="0"/>
                </a:lnTo>
                <a:lnTo>
                  <a:pt x="5760" y="528"/>
                </a:lnTo>
                <a:lnTo>
                  <a:pt x="48" y="0"/>
                </a:lnTo>
              </a:path>
            </a:pathLst>
          </a:custGeom>
          <a:solidFill>
            <a:schemeClr val="bg1">
              <a:lumMod val="65000"/>
            </a:schemeClr>
          </a:solidFill>
          <a:ln w="9360">
            <a:noFill/>
          </a:ln>
        </p:spPr>
        <p:style>
          <a:lnRef idx="0">
            <a:scrgbClr r="0" g="0" b="0"/>
          </a:lnRef>
          <a:fillRef idx="0">
            <a:scrgbClr r="0" g="0" b="0"/>
          </a:fillRef>
          <a:effectRef idx="0">
            <a:scrgbClr r="0" g="0" b="0"/>
          </a:effectRef>
          <a:fontRef idx="minor"/>
        </p:style>
      </p:sp>
      <p:sp>
        <p:nvSpPr>
          <p:cNvPr id="153" name="CustomShape 4"/>
          <p:cNvSpPr/>
          <p:nvPr/>
        </p:nvSpPr>
        <p:spPr>
          <a:xfrm>
            <a:off x="0" y="6143760"/>
            <a:ext cx="9138960" cy="761400"/>
          </a:xfrm>
          <a:custGeom>
            <a:avLst/>
            <a:gdLst/>
            <a:ahLst/>
            <a:cxnLst/>
            <a:rect l="l" t="t" r="r" b="b"/>
            <a:pathLst>
              <a:path w="5760" h="1248">
                <a:moveTo>
                  <a:pt x="0" y="0"/>
                </a:moveTo>
                <a:lnTo>
                  <a:pt x="0" y="1248"/>
                </a:lnTo>
                <a:lnTo>
                  <a:pt x="5760" y="1248"/>
                </a:lnTo>
                <a:lnTo>
                  <a:pt x="5760" y="528"/>
                </a:lnTo>
                <a:lnTo>
                  <a:pt x="0" y="0"/>
                </a:lnTo>
                <a:close/>
              </a:path>
            </a:pathLst>
          </a:custGeom>
          <a:solidFill>
            <a:srgbClr val="A90D51"/>
          </a:solidFill>
          <a:ln w="12600">
            <a:noFill/>
          </a:ln>
          <a:effectLst>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p:style>
      </p:sp>
      <p:sp>
        <p:nvSpPr>
          <p:cNvPr id="154" name="Line 5"/>
          <p:cNvSpPr/>
          <p:nvPr/>
        </p:nvSpPr>
        <p:spPr>
          <a:xfrm>
            <a:off x="0" y="6144480"/>
            <a:ext cx="9144000" cy="326880"/>
          </a:xfrm>
          <a:prstGeom prst="line">
            <a:avLst/>
          </a:prstGeom>
          <a:ln w="12240">
            <a:noFill/>
          </a:ln>
        </p:spPr>
        <p:style>
          <a:lnRef idx="2">
            <a:schemeClr val="accent1"/>
          </a:lnRef>
          <a:fillRef idx="0">
            <a:schemeClr val="accent1"/>
          </a:fillRef>
          <a:effectRef idx="1">
            <a:schemeClr val="accent1"/>
          </a:effectRef>
          <a:fontRef idx="minor"/>
        </p:style>
      </p:sp>
      <p:pic>
        <p:nvPicPr>
          <p:cNvPr id="155" name="Immagine 19"/>
          <p:cNvPicPr/>
          <p:nvPr/>
        </p:nvPicPr>
        <p:blipFill>
          <a:blip r:embed="rId16" cstate="print"/>
          <a:stretch/>
        </p:blipFill>
        <p:spPr>
          <a:xfrm>
            <a:off x="7605000" y="6482160"/>
            <a:ext cx="1220040" cy="347040"/>
          </a:xfrm>
          <a:prstGeom prst="rect">
            <a:avLst/>
          </a:prstGeom>
          <a:ln w="9360">
            <a:noFill/>
          </a:ln>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32" r:id="rId13"/>
    <p:sldLayoutId id="2147483735" r:id="rId14"/>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0.emf"/></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6.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p:cNvSpPr/>
          <p:nvPr/>
        </p:nvSpPr>
        <p:spPr>
          <a:xfrm>
            <a:off x="755576" y="2060848"/>
            <a:ext cx="7643834" cy="3786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ts val="4500"/>
              </a:lnSpc>
            </a:pPr>
            <a:r>
              <a:rPr lang="it-IT" sz="3600" b="1" strike="noStrike" spc="-1" dirty="0" smtClean="0">
                <a:solidFill>
                  <a:srgbClr val="A90D51"/>
                </a:solidFill>
                <a:uFill>
                  <a:solidFill>
                    <a:srgbClr val="FFFFFF"/>
                  </a:solidFill>
                </a:uFill>
                <a:latin typeface="Calibri"/>
                <a:ea typeface="DejaVu Sans"/>
              </a:rPr>
              <a:t>VINCOLI EUROPEI E </a:t>
            </a:r>
            <a:r>
              <a:rPr lang="it-IT" sz="3600" b="1" strike="noStrike" spc="-1" dirty="0" smtClean="0">
                <a:solidFill>
                  <a:srgbClr val="A90D51"/>
                </a:solidFill>
                <a:uFill>
                  <a:solidFill>
                    <a:srgbClr val="FFFFFF"/>
                  </a:solidFill>
                </a:uFill>
                <a:latin typeface="Calibri"/>
                <a:ea typeface="DejaVu Sans"/>
              </a:rPr>
              <a:t>INVESTIMENTI PUBBLICI IN ITALIA E IN TOSCANA</a:t>
            </a:r>
            <a:endParaRPr lang="it-IT" sz="3600" b="1" strike="noStrike" spc="-1" dirty="0" smtClean="0">
              <a:solidFill>
                <a:srgbClr val="A90D51"/>
              </a:solidFill>
              <a:uFill>
                <a:solidFill>
                  <a:srgbClr val="FFFFFF"/>
                </a:solidFill>
              </a:uFill>
              <a:latin typeface="Calibri"/>
              <a:ea typeface="DejaVu Sans"/>
            </a:endParaRPr>
          </a:p>
          <a:p>
            <a:pPr algn="ctr"/>
            <a:endParaRPr lang="it-IT" sz="1600" b="1" i="1"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1050" b="1" i="1" strike="noStrike"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1050" b="1" i="1" spc="-1" dirty="0" smtClean="0">
              <a:solidFill>
                <a:srgbClr val="004D86"/>
              </a:solidFill>
              <a:uFill>
                <a:solidFill>
                  <a:srgbClr val="FFFFFF"/>
                </a:solidFill>
              </a:uFill>
              <a:latin typeface="Calibri"/>
              <a:ea typeface="Adobe Heiti Std R"/>
            </a:endParaRPr>
          </a:p>
          <a:p>
            <a:pPr marL="343080" indent="-341640" algn="ctr">
              <a:lnSpc>
                <a:spcPct val="100000"/>
              </a:lnSpc>
            </a:pPr>
            <a:r>
              <a:rPr lang="it-IT" sz="1600" b="1" i="1" spc="-1" dirty="0" smtClean="0">
                <a:solidFill>
                  <a:srgbClr val="004D86"/>
                </a:solidFill>
                <a:uFill>
                  <a:solidFill>
                    <a:srgbClr val="FFFFFF"/>
                  </a:solidFill>
                </a:uFill>
                <a:latin typeface="Calibri"/>
                <a:ea typeface="Adobe Heiti Std R"/>
              </a:rPr>
              <a:t>Giugno 2017</a:t>
            </a: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spcBef>
                <a:spcPts val="1200"/>
              </a:spcBef>
            </a:pPr>
            <a:endParaRPr lang="it-IT" sz="24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p:cNvGraphicFramePr/>
          <p:nvPr/>
        </p:nvGraphicFramePr>
        <p:xfrm>
          <a:off x="5148064" y="1844824"/>
          <a:ext cx="3635896" cy="32403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Grafico 3"/>
          <p:cNvGraphicFramePr/>
          <p:nvPr/>
        </p:nvGraphicFramePr>
        <p:xfrm>
          <a:off x="611560" y="2204864"/>
          <a:ext cx="4176464" cy="3168352"/>
        </p:xfrm>
        <a:graphic>
          <a:graphicData uri="http://schemas.openxmlformats.org/drawingml/2006/chart">
            <c:chart xmlns:c="http://schemas.openxmlformats.org/drawingml/2006/chart" xmlns:r="http://schemas.openxmlformats.org/officeDocument/2006/relationships" r:id="rId4"/>
          </a:graphicData>
        </a:graphic>
      </p:graphicFrame>
      <p:sp>
        <p:nvSpPr>
          <p:cNvPr id="5" name="CasellaDiTesto 4"/>
          <p:cNvSpPr txBox="1"/>
          <p:nvPr/>
        </p:nvSpPr>
        <p:spPr>
          <a:xfrm>
            <a:off x="827584" y="260648"/>
            <a:ext cx="6840760" cy="646331"/>
          </a:xfrm>
          <a:prstGeom prst="rect">
            <a:avLst/>
          </a:prstGeom>
          <a:noFill/>
        </p:spPr>
        <p:txBody>
          <a:bodyPr wrap="square" rtlCol="0">
            <a:spAutoFit/>
          </a:bodyPr>
          <a:lstStyle/>
          <a:p>
            <a:r>
              <a:rPr lang="it-IT" dirty="0" smtClean="0"/>
              <a:t>Rigore di bilancio e contributo al risanamento per gli enti toscani: L’amministrazione regionale</a:t>
            </a:r>
            <a:endParaRPr lang="it-IT" dirty="0"/>
          </a:p>
        </p:txBody>
      </p:sp>
      <p:sp>
        <p:nvSpPr>
          <p:cNvPr id="6" name="CasellaDiTesto 5"/>
          <p:cNvSpPr txBox="1"/>
          <p:nvPr/>
        </p:nvSpPr>
        <p:spPr>
          <a:xfrm>
            <a:off x="971600" y="5589240"/>
            <a:ext cx="6552728" cy="369332"/>
          </a:xfrm>
          <a:prstGeom prst="rect">
            <a:avLst/>
          </a:prstGeom>
          <a:noFill/>
          <a:ln>
            <a:solidFill>
              <a:srgbClr val="C00000"/>
            </a:solidFill>
          </a:ln>
        </p:spPr>
        <p:txBody>
          <a:bodyPr wrap="square" rtlCol="0">
            <a:spAutoFit/>
          </a:bodyPr>
          <a:lstStyle/>
          <a:p>
            <a:r>
              <a:rPr lang="it-IT" dirty="0" smtClean="0"/>
              <a:t>Si penalizza la strategia sociale per salvaguardare il territorio</a:t>
            </a:r>
            <a:endParaRPr lang="it-IT" dirty="0"/>
          </a:p>
        </p:txBody>
      </p:sp>
      <p:sp>
        <p:nvSpPr>
          <p:cNvPr id="7" name="CasellaDiTesto 6"/>
          <p:cNvSpPr txBox="1"/>
          <p:nvPr/>
        </p:nvSpPr>
        <p:spPr>
          <a:xfrm>
            <a:off x="1763688" y="6453336"/>
            <a:ext cx="2448272" cy="369332"/>
          </a:xfrm>
          <a:prstGeom prst="rect">
            <a:avLst/>
          </a:prstGeom>
          <a:noFill/>
        </p:spPr>
        <p:txBody>
          <a:bodyPr wrap="square" rtlCol="0">
            <a:spAutoFit/>
          </a:bodyPr>
          <a:lstStyle/>
          <a:p>
            <a:r>
              <a:rPr lang="it-IT" dirty="0" smtClean="0">
                <a:solidFill>
                  <a:schemeClr val="bg1"/>
                </a:solidFill>
              </a:rPr>
              <a:t>La PA  in Toscana</a:t>
            </a:r>
            <a:endParaRPr lang="it-IT" dirty="0">
              <a:solidFill>
                <a:schemeClr val="bg1"/>
              </a:solidFill>
            </a:endParaRPr>
          </a:p>
        </p:txBody>
      </p:sp>
      <p:sp>
        <p:nvSpPr>
          <p:cNvPr id="8" name="CasellaDiTesto 7"/>
          <p:cNvSpPr txBox="1"/>
          <p:nvPr/>
        </p:nvSpPr>
        <p:spPr>
          <a:xfrm>
            <a:off x="611560" y="1268760"/>
            <a:ext cx="6408712" cy="646331"/>
          </a:xfrm>
          <a:prstGeom prst="rect">
            <a:avLst/>
          </a:prstGeom>
          <a:noFill/>
          <a:ln>
            <a:solidFill>
              <a:schemeClr val="accent1"/>
            </a:solidFill>
          </a:ln>
        </p:spPr>
        <p:txBody>
          <a:bodyPr wrap="square" rtlCol="0">
            <a:spAutoFit/>
          </a:bodyPr>
          <a:lstStyle/>
          <a:p>
            <a:r>
              <a:rPr lang="it-IT" dirty="0" smtClean="0"/>
              <a:t>Il patto di stabilità penalizza gli investimenti della Regione Toscana che si riducono tra il 2013 e il 2015 alla metà</a:t>
            </a:r>
            <a:endParaRPr lang="it-IT" dirty="0"/>
          </a:p>
        </p:txBody>
      </p:sp>
      <p:sp>
        <p:nvSpPr>
          <p:cNvPr id="9" name="CasellaDiTesto 1"/>
          <p:cNvSpPr txBox="1"/>
          <p:nvPr/>
        </p:nvSpPr>
        <p:spPr>
          <a:xfrm>
            <a:off x="7884368" y="5301208"/>
            <a:ext cx="833238" cy="87759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it-IT" sz="1100" dirty="0"/>
              <a:t>Fonte: Corte dei conti su rendiconti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CustomShape 1"/>
          <p:cNvSpPr/>
          <p:nvPr/>
        </p:nvSpPr>
        <p:spPr>
          <a:xfrm>
            <a:off x="1440" y="0"/>
            <a:ext cx="9142560" cy="764704"/>
          </a:xfrm>
          <a:prstGeom prst="rect">
            <a:avLst/>
          </a:prstGeom>
          <a:noFill/>
          <a:ln w="28575">
            <a:solidFill>
              <a:srgbClr val="A3195B"/>
            </a:solid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85000"/>
              </a:lnSpc>
            </a:pPr>
            <a:r>
              <a:rPr lang="it-IT" sz="2400" b="1" strike="noStrike" spc="-1" dirty="0" smtClean="0">
                <a:solidFill>
                  <a:srgbClr val="000000"/>
                </a:solidFill>
                <a:uFill>
                  <a:solidFill>
                    <a:srgbClr val="FFFFFF"/>
                  </a:solidFill>
                </a:uFill>
                <a:latin typeface="Calibri"/>
                <a:ea typeface="DejaVu Sans"/>
              </a:rPr>
              <a:t>Le misure espansive per il rilancio degli investimenti pubblici e l’abbandono del Patto di stabilità</a:t>
            </a:r>
          </a:p>
        </p:txBody>
      </p:sp>
      <p:sp>
        <p:nvSpPr>
          <p:cNvPr id="374" name="CustomShape 2"/>
          <p:cNvSpPr/>
          <p:nvPr/>
        </p:nvSpPr>
        <p:spPr>
          <a:xfrm>
            <a:off x="142844" y="1844824"/>
            <a:ext cx="8821644" cy="438051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55600" indent="-355600" algn="just">
              <a:lnSpc>
                <a:spcPct val="85000"/>
              </a:lnSpc>
              <a:spcAft>
                <a:spcPts val="600"/>
              </a:spcAft>
              <a:buClr>
                <a:srgbClr val="B8005C"/>
              </a:buClr>
              <a:buSzPct val="110000"/>
              <a:buFont typeface="Wingdings" pitchFamily="2" charset="2"/>
              <a:buChar char="Ø"/>
            </a:pPr>
            <a:r>
              <a:rPr lang="it-IT" b="1" spc="-1" dirty="0" smtClean="0">
                <a:solidFill>
                  <a:srgbClr val="CC0066"/>
                </a:solidFill>
                <a:uFill>
                  <a:solidFill>
                    <a:srgbClr val="FFFFFF"/>
                  </a:solidFill>
                </a:uFill>
                <a:latin typeface="Calibri" pitchFamily="34" charset="0"/>
                <a:ea typeface="DejaVu Sans"/>
              </a:rPr>
              <a:t>Legge </a:t>
            </a:r>
            <a:r>
              <a:rPr lang="it-IT" b="1" spc="-1" dirty="0">
                <a:solidFill>
                  <a:srgbClr val="CC0066"/>
                </a:solidFill>
                <a:uFill>
                  <a:solidFill>
                    <a:srgbClr val="FFFFFF"/>
                  </a:solidFill>
                </a:uFill>
                <a:latin typeface="Calibri" pitchFamily="34" charset="0"/>
                <a:ea typeface="DejaVu Sans"/>
              </a:rPr>
              <a:t>stabilità </a:t>
            </a:r>
            <a:r>
              <a:rPr lang="it-IT" b="1" spc="-1" dirty="0" smtClean="0">
                <a:solidFill>
                  <a:srgbClr val="CC0066"/>
                </a:solidFill>
                <a:uFill>
                  <a:solidFill>
                    <a:srgbClr val="FFFFFF"/>
                  </a:solidFill>
                </a:uFill>
                <a:latin typeface="Calibri" pitchFamily="34" charset="0"/>
                <a:ea typeface="DejaVu Sans"/>
              </a:rPr>
              <a:t>2015</a:t>
            </a:r>
            <a:r>
              <a:rPr lang="it-IT" b="1" strike="noStrike" spc="-1" dirty="0" smtClean="0">
                <a:uFill>
                  <a:solidFill>
                    <a:srgbClr val="FFFFFF"/>
                  </a:solidFill>
                </a:uFill>
                <a:latin typeface="Calibri" pitchFamily="34" charset="0"/>
                <a:ea typeface="DejaVu Sans"/>
              </a:rPr>
              <a:t>: riduce i tagli per i comuni, si avvia il processo di armonizzazione contabile.</a:t>
            </a:r>
          </a:p>
          <a:p>
            <a:pPr marL="355600" indent="-355600" algn="just">
              <a:lnSpc>
                <a:spcPct val="85000"/>
              </a:lnSpc>
              <a:spcAft>
                <a:spcPts val="600"/>
              </a:spcAft>
              <a:buClr>
                <a:srgbClr val="B8005C"/>
              </a:buClr>
              <a:buSzPct val="110000"/>
              <a:buFont typeface="Wingdings" pitchFamily="2" charset="2"/>
              <a:buChar char="Ø"/>
            </a:pPr>
            <a:r>
              <a:rPr lang="it-IT" b="1" spc="-1" dirty="0" smtClean="0">
                <a:solidFill>
                  <a:srgbClr val="CC0066"/>
                </a:solidFill>
                <a:uFill>
                  <a:solidFill>
                    <a:srgbClr val="FFFFFF"/>
                  </a:solidFill>
                </a:uFill>
                <a:latin typeface="Calibri" pitchFamily="34" charset="0"/>
                <a:ea typeface="DejaVu Sans"/>
              </a:rPr>
              <a:t>Legge 164/2016</a:t>
            </a:r>
            <a:r>
              <a:rPr lang="it-IT" b="1" spc="-1" dirty="0" smtClean="0">
                <a:uFill>
                  <a:solidFill>
                    <a:srgbClr val="FFFFFF"/>
                  </a:solidFill>
                </a:uFill>
                <a:latin typeface="Calibri" pitchFamily="34" charset="0"/>
                <a:ea typeface="DejaVu Sans"/>
              </a:rPr>
              <a:t>:</a:t>
            </a:r>
            <a:r>
              <a:rPr lang="it-IT" b="1" spc="-1" dirty="0" smtClean="0">
                <a:solidFill>
                  <a:srgbClr val="CC0066"/>
                </a:solidFill>
                <a:uFill>
                  <a:solidFill>
                    <a:srgbClr val="FFFFFF"/>
                  </a:solidFill>
                </a:uFill>
                <a:latin typeface="Calibri" pitchFamily="34" charset="0"/>
                <a:ea typeface="DejaVu Sans"/>
              </a:rPr>
              <a:t> </a:t>
            </a:r>
            <a:r>
              <a:rPr lang="it-IT" b="1" spc="-1" dirty="0" smtClean="0">
                <a:uFill>
                  <a:solidFill>
                    <a:srgbClr val="FFFFFF"/>
                  </a:solidFill>
                </a:uFill>
                <a:latin typeface="Calibri" pitchFamily="34" charset="0"/>
                <a:ea typeface="DejaVu Sans"/>
              </a:rPr>
              <a:t>abbandono del PSI e superamento delle regole rigide che avrebbero dovuto sostituirle (L. 243/2012 – Governo Monti) a favore di regole più espansive</a:t>
            </a:r>
            <a:r>
              <a:rPr lang="it-IT" spc="-1" dirty="0" smtClean="0">
                <a:uFill>
                  <a:solidFill>
                    <a:srgbClr val="FFFFFF"/>
                  </a:solidFill>
                </a:uFill>
                <a:latin typeface="Calibri" pitchFamily="34" charset="0"/>
                <a:ea typeface="DejaVu Sans"/>
              </a:rPr>
              <a:t>.</a:t>
            </a:r>
            <a:endParaRPr lang="it-IT" strike="noStrike" spc="-1" dirty="0" smtClean="0">
              <a:uFill>
                <a:solidFill>
                  <a:srgbClr val="FFFFFF"/>
                </a:solidFill>
              </a:uFill>
              <a:latin typeface="Calibri" pitchFamily="34" charset="0"/>
              <a:ea typeface="DejaVu Sans"/>
            </a:endParaRPr>
          </a:p>
          <a:p>
            <a:pPr algn="ctr">
              <a:lnSpc>
                <a:spcPct val="85000"/>
              </a:lnSpc>
              <a:spcBef>
                <a:spcPts val="600"/>
              </a:spcBef>
              <a:spcAft>
                <a:spcPts val="600"/>
              </a:spcAft>
              <a:buClr>
                <a:srgbClr val="B8005C"/>
              </a:buClr>
              <a:buSzPct val="110000"/>
            </a:pPr>
            <a:r>
              <a:rPr lang="it-IT" sz="2000" b="1" spc="-1" dirty="0" smtClean="0">
                <a:solidFill>
                  <a:srgbClr val="CC0066"/>
                </a:solidFill>
                <a:uFill>
                  <a:solidFill>
                    <a:srgbClr val="FFFFFF"/>
                  </a:solidFill>
                </a:uFill>
                <a:latin typeface="Calibri" pitchFamily="34" charset="0"/>
                <a:ea typeface="DejaVu Sans"/>
              </a:rPr>
              <a:t>Il saldo di bilancio non negativo</a:t>
            </a:r>
          </a:p>
          <a:p>
            <a:pPr algn="just">
              <a:lnSpc>
                <a:spcPct val="85000"/>
              </a:lnSpc>
              <a:buClr>
                <a:srgbClr val="B8005C"/>
              </a:buClr>
              <a:buSzPct val="110000"/>
            </a:pPr>
            <a:r>
              <a:rPr lang="it-IT" b="1" spc="-1" dirty="0" smtClean="0">
                <a:uFill>
                  <a:solidFill>
                    <a:srgbClr val="FFFFFF"/>
                  </a:solidFill>
                </a:uFill>
                <a:latin typeface="Calibri" pitchFamily="34" charset="0"/>
                <a:ea typeface="DejaVu Sans"/>
              </a:rPr>
              <a:t>Misura espansiva, ma prevale </a:t>
            </a:r>
            <a:r>
              <a:rPr lang="it-IT" b="1" u="sng" spc="-1" dirty="0" smtClean="0">
                <a:uFill>
                  <a:solidFill>
                    <a:srgbClr val="FFFFFF"/>
                  </a:solidFill>
                </a:uFill>
                <a:latin typeface="Calibri" pitchFamily="34" charset="0"/>
                <a:ea typeface="DejaVu Sans"/>
              </a:rPr>
              <a:t>l’obiettivo di </a:t>
            </a:r>
            <a:r>
              <a:rPr lang="it-IT" b="1" spc="-1" dirty="0" smtClean="0">
                <a:solidFill>
                  <a:srgbClr val="CC0066"/>
                </a:solidFill>
                <a:uFill>
                  <a:solidFill>
                    <a:srgbClr val="FFFFFF"/>
                  </a:solidFill>
                </a:uFill>
                <a:latin typeface="Calibri" pitchFamily="34" charset="0"/>
                <a:ea typeface="DejaVu Sans"/>
              </a:rPr>
              <a:t>controllo del debito </a:t>
            </a:r>
            <a:r>
              <a:rPr lang="it-IT" b="1" spc="-1" dirty="0" smtClean="0">
                <a:uFill>
                  <a:solidFill>
                    <a:srgbClr val="FFFFFF"/>
                  </a:solidFill>
                </a:uFill>
                <a:latin typeface="Calibri" pitchFamily="34" charset="0"/>
                <a:ea typeface="DejaVu Sans"/>
              </a:rPr>
              <a:t>rispetto al</a:t>
            </a:r>
            <a:r>
              <a:rPr lang="it-IT" b="1" spc="-1" dirty="0" smtClean="0">
                <a:solidFill>
                  <a:srgbClr val="CC0066"/>
                </a:solidFill>
                <a:uFill>
                  <a:solidFill>
                    <a:srgbClr val="FFFFFF"/>
                  </a:solidFill>
                </a:uFill>
                <a:latin typeface="Calibri" pitchFamily="34" charset="0"/>
                <a:ea typeface="DejaVu Sans"/>
              </a:rPr>
              <a:t> sostegno agli investimenti</a:t>
            </a:r>
            <a:r>
              <a:rPr lang="it-IT" b="1" spc="-1" dirty="0" smtClean="0">
                <a:uFill>
                  <a:solidFill>
                    <a:srgbClr val="FFFFFF"/>
                  </a:solidFill>
                </a:uFill>
                <a:latin typeface="Calibri" pitchFamily="34" charset="0"/>
                <a:ea typeface="DejaVu Sans"/>
              </a:rPr>
              <a:t>:</a:t>
            </a:r>
          </a:p>
          <a:p>
            <a:pPr marL="355600" lvl="1" indent="-355600" algn="just">
              <a:lnSpc>
                <a:spcPct val="85000"/>
              </a:lnSpc>
              <a:buClr>
                <a:srgbClr val="B8005C"/>
              </a:buClr>
              <a:buSzPct val="110000"/>
              <a:buFont typeface="Arial"/>
              <a:buChar char="•"/>
            </a:pPr>
            <a:r>
              <a:rPr lang="it-IT" b="1" spc="-1" dirty="0" smtClean="0">
                <a:uFill>
                  <a:solidFill>
                    <a:srgbClr val="FFFFFF"/>
                  </a:solidFill>
                </a:uFill>
                <a:latin typeface="Calibri" pitchFamily="34" charset="0"/>
                <a:ea typeface="DejaVu Sans"/>
              </a:rPr>
              <a:t>riporta gli investimenti nelle mani dell’amministrazione centrale,</a:t>
            </a:r>
          </a:p>
          <a:p>
            <a:pPr marL="355600" lvl="1" indent="-355600" algn="just">
              <a:lnSpc>
                <a:spcPct val="80000"/>
              </a:lnSpc>
              <a:buClr>
                <a:srgbClr val="B8005C"/>
              </a:buClr>
              <a:buSzPct val="110000"/>
              <a:buFont typeface="Arial"/>
              <a:buChar char="•"/>
            </a:pPr>
            <a:r>
              <a:rPr lang="it-IT" b="1" spc="-1" dirty="0" smtClean="0">
                <a:uFill>
                  <a:solidFill>
                    <a:srgbClr val="FFFFFF"/>
                  </a:solidFill>
                </a:uFill>
                <a:latin typeface="Calibri" pitchFamily="34" charset="0"/>
                <a:ea typeface="DejaVu Sans"/>
              </a:rPr>
              <a:t>riguarda i comuni, mentre regioni e province sono oggetto di ripensamento istituzionale.</a:t>
            </a:r>
            <a:endParaRPr lang="it-IT" b="1" strike="noStrike" spc="-1" dirty="0" smtClean="0">
              <a:uFill>
                <a:solidFill>
                  <a:srgbClr val="FFFFFF"/>
                </a:solidFill>
              </a:uFill>
              <a:latin typeface="Calibri" pitchFamily="34" charset="0"/>
              <a:ea typeface="DejaVu Sans"/>
            </a:endParaRPr>
          </a:p>
          <a:p>
            <a:pPr algn="ctr">
              <a:lnSpc>
                <a:spcPct val="80000"/>
              </a:lnSpc>
              <a:spcBef>
                <a:spcPts val="600"/>
              </a:spcBef>
              <a:spcAft>
                <a:spcPts val="600"/>
              </a:spcAft>
              <a:buClr>
                <a:srgbClr val="B8005C"/>
              </a:buClr>
              <a:buSzPct val="110000"/>
            </a:pPr>
            <a:r>
              <a:rPr lang="it-IT" sz="2000" b="1" spc="-1" dirty="0" smtClean="0">
                <a:solidFill>
                  <a:srgbClr val="CC0066"/>
                </a:solidFill>
                <a:uFill>
                  <a:solidFill>
                    <a:srgbClr val="FFFFFF"/>
                  </a:solidFill>
                </a:uFill>
                <a:latin typeface="Calibri" pitchFamily="34" charset="0"/>
                <a:ea typeface="DejaVu Sans"/>
              </a:rPr>
              <a:t>2017 </a:t>
            </a:r>
          </a:p>
          <a:p>
            <a:pPr marL="355600" indent="-355600" algn="just">
              <a:lnSpc>
                <a:spcPct val="85000"/>
              </a:lnSpc>
              <a:buClr>
                <a:srgbClr val="B8005C"/>
              </a:buClr>
              <a:buSzPct val="110000"/>
              <a:buFont typeface="Wingdings" pitchFamily="2" charset="2"/>
              <a:buChar char="Ø"/>
            </a:pPr>
            <a:r>
              <a:rPr lang="it-IT" b="1" spc="-1" dirty="0" smtClean="0">
                <a:solidFill>
                  <a:srgbClr val="CC0066"/>
                </a:solidFill>
                <a:uFill>
                  <a:solidFill>
                    <a:srgbClr val="FFFFFF"/>
                  </a:solidFill>
                </a:uFill>
                <a:latin typeface="Calibri" pitchFamily="34" charset="0"/>
                <a:ea typeface="DejaVu Sans"/>
              </a:rPr>
              <a:t>Legge di bilancio 2017</a:t>
            </a:r>
            <a:r>
              <a:rPr lang="it-IT" spc="-1" dirty="0" smtClean="0">
                <a:uFill>
                  <a:solidFill>
                    <a:srgbClr val="FFFFFF"/>
                  </a:solidFill>
                </a:uFill>
                <a:latin typeface="Calibri" pitchFamily="34" charset="0"/>
                <a:ea typeface="DejaVu Sans"/>
              </a:rPr>
              <a:t>:</a:t>
            </a:r>
            <a:r>
              <a:rPr lang="it-IT" spc="-1" dirty="0" smtClean="0">
                <a:solidFill>
                  <a:srgbClr val="CC0066"/>
                </a:solidFill>
                <a:uFill>
                  <a:solidFill>
                    <a:srgbClr val="FFFFFF"/>
                  </a:solidFill>
                </a:uFill>
                <a:latin typeface="Calibri" pitchFamily="34" charset="0"/>
                <a:ea typeface="DejaVu Sans"/>
              </a:rPr>
              <a:t> </a:t>
            </a:r>
            <a:r>
              <a:rPr lang="it-IT" b="1" spc="-1" dirty="0" smtClean="0">
                <a:uFill>
                  <a:solidFill>
                    <a:srgbClr val="FFFFFF"/>
                  </a:solidFill>
                </a:uFill>
                <a:latin typeface="Calibri" pitchFamily="34" charset="0"/>
                <a:ea typeface="DejaVu Sans"/>
              </a:rPr>
              <a:t>deroga a questa nuova norma, per i prossimi tre anni:</a:t>
            </a:r>
          </a:p>
          <a:p>
            <a:pPr marL="534988" lvl="1" indent="-179388" algn="just">
              <a:lnSpc>
                <a:spcPct val="85000"/>
              </a:lnSpc>
              <a:buClr>
                <a:srgbClr val="B8005C"/>
              </a:buClr>
              <a:buSzPct val="110000"/>
              <a:buFont typeface="Arial"/>
              <a:buChar char="•"/>
            </a:pPr>
            <a:r>
              <a:rPr lang="it-IT" b="1" spc="-1" dirty="0" smtClean="0">
                <a:uFill>
                  <a:solidFill>
                    <a:srgbClr val="FFFFFF"/>
                  </a:solidFill>
                </a:uFill>
                <a:latin typeface="Calibri" pitchFamily="34" charset="0"/>
                <a:ea typeface="DejaVu Sans"/>
              </a:rPr>
              <a:t>rendendo disponibili spazi finanziari di spesa per gli enti sugli avanzi di amministrazione,</a:t>
            </a:r>
          </a:p>
          <a:p>
            <a:pPr marL="534988" lvl="1" indent="-179388" algn="just">
              <a:lnSpc>
                <a:spcPct val="85000"/>
              </a:lnSpc>
              <a:buClr>
                <a:srgbClr val="B8005C"/>
              </a:buClr>
              <a:buSzPct val="110000"/>
              <a:buFont typeface="Arial"/>
              <a:buChar char="•"/>
            </a:pPr>
            <a:r>
              <a:rPr lang="it-IT" b="1" spc="-1" dirty="0" smtClean="0">
                <a:uFill>
                  <a:solidFill>
                    <a:srgbClr val="FFFFFF"/>
                  </a:solidFill>
                </a:uFill>
                <a:latin typeface="Calibri" pitchFamily="34" charset="0"/>
                <a:ea typeface="DejaVu Sans"/>
              </a:rPr>
              <a:t>consentendo possibilità di indebitamento,</a:t>
            </a:r>
          </a:p>
          <a:p>
            <a:pPr marL="534988" lvl="1" indent="-179388" algn="just">
              <a:lnSpc>
                <a:spcPct val="85000"/>
              </a:lnSpc>
              <a:spcAft>
                <a:spcPts val="600"/>
              </a:spcAft>
              <a:buClr>
                <a:srgbClr val="B8005C"/>
              </a:buClr>
              <a:buSzPct val="110000"/>
              <a:buFont typeface="Arial"/>
              <a:buChar char="•"/>
            </a:pPr>
            <a:r>
              <a:rPr lang="it-IT" b="1" spc="-1" dirty="0" smtClean="0">
                <a:uFill>
                  <a:solidFill>
                    <a:srgbClr val="FFFFFF"/>
                  </a:solidFill>
                </a:uFill>
                <a:latin typeface="Calibri" pitchFamily="34" charset="0"/>
                <a:ea typeface="DejaVu Sans"/>
              </a:rPr>
              <a:t>accelerando la spesa fondi di coesione (FSC) -Patti per le città e Piano Periferie.</a:t>
            </a:r>
          </a:p>
        </p:txBody>
      </p:sp>
      <p:sp>
        <p:nvSpPr>
          <p:cNvPr id="6" name="Rettangolo 5"/>
          <p:cNvSpPr/>
          <p:nvPr/>
        </p:nvSpPr>
        <p:spPr>
          <a:xfrm>
            <a:off x="214282" y="918732"/>
            <a:ext cx="8750206" cy="566052"/>
          </a:xfrm>
          <a:prstGeom prst="rect">
            <a:avLst/>
          </a:prstGeom>
          <a:noFill/>
          <a:ln>
            <a:noFill/>
          </a:ln>
        </p:spPr>
        <p:txBody>
          <a:bodyPr wrap="square">
            <a:spAutoFit/>
          </a:bodyPr>
          <a:lstStyle/>
          <a:p>
            <a:pPr indent="101600" algn="ctr" fontAlgn="base">
              <a:lnSpc>
                <a:spcPct val="80000"/>
              </a:lnSpc>
              <a:spcBef>
                <a:spcPct val="0"/>
              </a:spcBef>
              <a:spcAft>
                <a:spcPct val="0"/>
              </a:spcAft>
              <a:tabLst>
                <a:tab pos="488950" algn="l"/>
              </a:tabLst>
            </a:pPr>
            <a:r>
              <a:rPr lang="it-IT" sz="1900" b="1" dirty="0" smtClean="0">
                <a:solidFill>
                  <a:srgbClr val="A3195B"/>
                </a:solidFill>
                <a:latin typeface="Calibri" pitchFamily="34" charset="0"/>
              </a:rPr>
              <a:t>L’Europa e il Governo individuano nel rilancio degli investimenti pubblici la strategia di uscita dalla crisi e nel livello locale la maggiore e più rapida capacità di attivazione </a:t>
            </a:r>
          </a:p>
        </p:txBody>
      </p:sp>
      <p:sp>
        <p:nvSpPr>
          <p:cNvPr id="7" name="Freccia in giù 6"/>
          <p:cNvSpPr/>
          <p:nvPr/>
        </p:nvSpPr>
        <p:spPr>
          <a:xfrm>
            <a:off x="4286248" y="1484784"/>
            <a:ext cx="275119" cy="324000"/>
          </a:xfrm>
          <a:prstGeom prst="downArrow">
            <a:avLst/>
          </a:prstGeom>
          <a:solidFill>
            <a:srgbClr val="A3195B"/>
          </a:solidFill>
          <a:ln>
            <a:solidFill>
              <a:srgbClr val="A319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15" name="CasellaDiTesto 14"/>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16" name="CasellaDiTesto 15"/>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manovra espansiva per gli investimenti pubblici</a:t>
            </a:r>
            <a:endParaRPr lang="it-IT" sz="1500" b="1" dirty="0">
              <a:solidFill>
                <a:schemeClr val="bg1"/>
              </a:solidFill>
              <a:latin typeface="Calibri" pitchFamily="34" charset="0"/>
            </a:endParaRPr>
          </a:p>
        </p:txBody>
      </p:sp>
      <p:sp>
        <p:nvSpPr>
          <p:cNvPr id="10" name="CasellaDiTesto 9"/>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CustomShape 1"/>
          <p:cNvSpPr/>
          <p:nvPr/>
        </p:nvSpPr>
        <p:spPr>
          <a:xfrm>
            <a:off x="0" y="-27384"/>
            <a:ext cx="9144000" cy="504056"/>
          </a:xfrm>
          <a:prstGeom prst="rect">
            <a:avLst/>
          </a:prstGeom>
          <a:noFill/>
          <a:ln w="28575">
            <a:solidFill>
              <a:srgbClr val="B8005C"/>
            </a:solid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80000"/>
              </a:lnSpc>
            </a:pPr>
            <a:r>
              <a:rPr lang="it-IT" sz="2800" b="1" strike="noStrike" spc="-1" dirty="0">
                <a:solidFill>
                  <a:srgbClr val="000000"/>
                </a:solidFill>
                <a:uFill>
                  <a:solidFill>
                    <a:srgbClr val="FFFFFF"/>
                  </a:solidFill>
                </a:uFill>
                <a:latin typeface="Calibri"/>
              </a:rPr>
              <a:t>Il </a:t>
            </a:r>
            <a:r>
              <a:rPr lang="it-IT" sz="2800" b="1" strike="noStrike" spc="-1" dirty="0" smtClean="0">
                <a:solidFill>
                  <a:srgbClr val="000000"/>
                </a:solidFill>
                <a:uFill>
                  <a:solidFill>
                    <a:srgbClr val="FFFFFF"/>
                  </a:solidFill>
                </a:uFill>
                <a:latin typeface="Calibri"/>
              </a:rPr>
              <a:t>“saldo finale non negativo” libera risorse per gli enti </a:t>
            </a:r>
          </a:p>
        </p:txBody>
      </p:sp>
      <p:sp>
        <p:nvSpPr>
          <p:cNvPr id="393" name="CustomShape 5"/>
          <p:cNvSpPr/>
          <p:nvPr/>
        </p:nvSpPr>
        <p:spPr>
          <a:xfrm>
            <a:off x="358298" y="4663396"/>
            <a:ext cx="8318158" cy="1285884"/>
          </a:xfrm>
          <a:prstGeom prst="rect">
            <a:avLst/>
          </a:prstGeom>
          <a:noFill/>
          <a:ln>
            <a:solidFill>
              <a:srgbClr val="B8005C"/>
            </a:solidFill>
          </a:ln>
        </p:spPr>
        <p:style>
          <a:lnRef idx="0">
            <a:scrgbClr r="0" g="0" b="0"/>
          </a:lnRef>
          <a:fillRef idx="0">
            <a:scrgbClr r="0" g="0" b="0"/>
          </a:fillRef>
          <a:effectRef idx="0">
            <a:scrgbClr r="0" g="0" b="0"/>
          </a:effectRef>
          <a:fontRef idx="minor"/>
        </p:style>
        <p:txBody>
          <a:bodyPr lIns="90000" tIns="45000" rIns="90000" bIns="45000"/>
          <a:lstStyle/>
          <a:p>
            <a:pPr marL="180975" indent="-180975">
              <a:lnSpc>
                <a:spcPct val="100000"/>
              </a:lnSpc>
              <a:spcAft>
                <a:spcPts val="600"/>
              </a:spcAft>
              <a:buClr>
                <a:srgbClr val="CC0066"/>
              </a:buClr>
              <a:buFont typeface="Arial" pitchFamily="34" charset="0"/>
              <a:buChar char="•"/>
            </a:pPr>
            <a:r>
              <a:rPr lang="it-IT" b="1" spc="-1" dirty="0" smtClean="0">
                <a:uFill>
                  <a:solidFill>
                    <a:srgbClr val="FFFFFF"/>
                  </a:solidFill>
                </a:uFill>
                <a:latin typeface="Calibri"/>
              </a:rPr>
              <a:t>Il </a:t>
            </a:r>
            <a:r>
              <a:rPr lang="it-IT" b="1" spc="-1" dirty="0">
                <a:uFill>
                  <a:solidFill>
                    <a:srgbClr val="FFFFFF"/>
                  </a:solidFill>
                </a:uFill>
                <a:latin typeface="Calibri"/>
              </a:rPr>
              <a:t>rispetto del saldo </a:t>
            </a:r>
            <a:r>
              <a:rPr lang="it-IT" b="1" spc="-1" dirty="0" smtClean="0">
                <a:uFill>
                  <a:solidFill>
                    <a:srgbClr val="FFFFFF"/>
                  </a:solidFill>
                </a:uFill>
                <a:latin typeface="Calibri"/>
              </a:rPr>
              <a:t>finale </a:t>
            </a:r>
            <a:r>
              <a:rPr lang="it-IT" b="1" spc="-1" dirty="0">
                <a:uFill>
                  <a:solidFill>
                    <a:srgbClr val="FFFFFF"/>
                  </a:solidFill>
                </a:uFill>
                <a:latin typeface="Calibri"/>
              </a:rPr>
              <a:t>di competenza è soddisfatto già </a:t>
            </a:r>
            <a:r>
              <a:rPr lang="it-IT" b="1" spc="-1" dirty="0" smtClean="0">
                <a:uFill>
                  <a:solidFill>
                    <a:srgbClr val="FFFFFF"/>
                  </a:solidFill>
                </a:uFill>
                <a:latin typeface="Calibri"/>
              </a:rPr>
              <a:t>nel 2015 dal 77% </a:t>
            </a:r>
            <a:r>
              <a:rPr lang="it-IT" b="1" spc="-1" dirty="0">
                <a:uFill>
                  <a:solidFill>
                    <a:srgbClr val="FFFFFF"/>
                  </a:solidFill>
                </a:uFill>
                <a:latin typeface="Calibri"/>
              </a:rPr>
              <a:t>dei </a:t>
            </a:r>
            <a:r>
              <a:rPr lang="it-IT" b="1" spc="-1" dirty="0" smtClean="0">
                <a:uFill>
                  <a:solidFill>
                    <a:srgbClr val="FFFFFF"/>
                  </a:solidFill>
                </a:uFill>
                <a:latin typeface="Calibri"/>
              </a:rPr>
              <a:t>Comuni nel Paese, mentre quello di cassa dal 65%.</a:t>
            </a:r>
          </a:p>
          <a:p>
            <a:pPr marL="180975" indent="-180975">
              <a:spcAft>
                <a:spcPts val="600"/>
              </a:spcAft>
              <a:buClr>
                <a:srgbClr val="CC0066"/>
              </a:buClr>
              <a:buFont typeface="Arial" pitchFamily="34" charset="0"/>
              <a:buChar char="•"/>
            </a:pPr>
            <a:r>
              <a:rPr lang="it-IT" b="1" spc="-1" dirty="0" smtClean="0">
                <a:uFill>
                  <a:solidFill>
                    <a:srgbClr val="FFFFFF"/>
                  </a:solidFill>
                </a:uFill>
                <a:latin typeface="Calibri"/>
              </a:rPr>
              <a:t>I saldi finali nei comuni con saldo positivo equivalgono a 3 miliardi di euro, 10% entrate correnti e più che compensano i saldi negativi.</a:t>
            </a:r>
          </a:p>
          <a:p>
            <a:pPr marL="355600" indent="-355600">
              <a:lnSpc>
                <a:spcPct val="100000"/>
              </a:lnSpc>
            </a:pPr>
            <a:endParaRPr lang="it-IT" sz="2000" b="0" strike="noStrike" spc="-1" dirty="0">
              <a:uFill>
                <a:solidFill>
                  <a:srgbClr val="FFFFFF"/>
                </a:solidFill>
              </a:uFill>
              <a:latin typeface="Calibri" pitchFamily="34" charset="0"/>
              <a:cs typeface="Calibri" pitchFamily="34" charset="0"/>
            </a:endParaRPr>
          </a:p>
        </p:txBody>
      </p:sp>
      <p:sp>
        <p:nvSpPr>
          <p:cNvPr id="395" name="CustomShape 7"/>
          <p:cNvSpPr/>
          <p:nvPr/>
        </p:nvSpPr>
        <p:spPr>
          <a:xfrm>
            <a:off x="214282" y="2348880"/>
            <a:ext cx="8643998" cy="352060"/>
          </a:xfrm>
          <a:prstGeom prst="rect">
            <a:avLst/>
          </a:prstGeom>
          <a:solidFill>
            <a:schemeClr val="bg1"/>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90000"/>
              </a:lnSpc>
            </a:pPr>
            <a:r>
              <a:rPr lang="it-IT" b="1" strike="noStrike" spc="-1" dirty="0" smtClean="0">
                <a:solidFill>
                  <a:srgbClr val="CC0066"/>
                </a:solidFill>
                <a:uFill>
                  <a:solidFill>
                    <a:srgbClr val="FFFFFF"/>
                  </a:solidFill>
                </a:uFill>
                <a:latin typeface="Calibri"/>
                <a:ea typeface="DejaVu Sans"/>
              </a:rPr>
              <a:t>Capacità </a:t>
            </a:r>
            <a:r>
              <a:rPr lang="it-IT" b="1" strike="noStrike" spc="-1" dirty="0">
                <a:solidFill>
                  <a:srgbClr val="CC0066"/>
                </a:solidFill>
                <a:uFill>
                  <a:solidFill>
                    <a:srgbClr val="FFFFFF"/>
                  </a:solidFill>
                </a:uFill>
                <a:latin typeface="Calibri"/>
                <a:ea typeface="DejaVu Sans"/>
              </a:rPr>
              <a:t>di spesa aggiuntiva per i </a:t>
            </a:r>
            <a:r>
              <a:rPr lang="it-IT" b="1" strike="noStrike" spc="-1" dirty="0" smtClean="0">
                <a:solidFill>
                  <a:srgbClr val="CC0066"/>
                </a:solidFill>
                <a:uFill>
                  <a:solidFill>
                    <a:srgbClr val="FFFFFF"/>
                  </a:solidFill>
                </a:uFill>
                <a:latin typeface="Calibri"/>
                <a:ea typeface="DejaVu Sans"/>
              </a:rPr>
              <a:t>comuni</a:t>
            </a:r>
            <a:r>
              <a:rPr lang="it-IT" b="1" spc="-1" dirty="0" smtClean="0">
                <a:solidFill>
                  <a:srgbClr val="CC0066"/>
                </a:solidFill>
                <a:uFill>
                  <a:solidFill>
                    <a:srgbClr val="FFFFFF"/>
                  </a:solidFill>
                </a:uFill>
                <a:latin typeface="Calibri"/>
              </a:rPr>
              <a:t> che hanno saldi positivi e disponibilità di cassa</a:t>
            </a:r>
            <a:endParaRPr lang="it-IT" b="0" strike="noStrike" spc="-1" dirty="0">
              <a:solidFill>
                <a:srgbClr val="CC0066"/>
              </a:solidFill>
              <a:uFill>
                <a:solidFill>
                  <a:srgbClr val="FFFFFF"/>
                </a:solidFill>
              </a:uFill>
              <a:latin typeface="Arial"/>
            </a:endParaRPr>
          </a:p>
        </p:txBody>
      </p:sp>
      <p:sp>
        <p:nvSpPr>
          <p:cNvPr id="16" name="Rettangolo 15"/>
          <p:cNvSpPr/>
          <p:nvPr/>
        </p:nvSpPr>
        <p:spPr>
          <a:xfrm>
            <a:off x="755576" y="571480"/>
            <a:ext cx="7416824" cy="1530932"/>
          </a:xfrm>
          <a:prstGeom prst="rect">
            <a:avLst/>
          </a:prstGeom>
        </p:spPr>
        <p:txBody>
          <a:bodyPr wrap="square">
            <a:spAutoFit/>
          </a:bodyPr>
          <a:lstStyle/>
          <a:p>
            <a:pPr marL="355600" indent="-355600" algn="just">
              <a:lnSpc>
                <a:spcPct val="85000"/>
              </a:lnSpc>
              <a:spcAft>
                <a:spcPts val="500"/>
              </a:spcAft>
              <a:buClr>
                <a:srgbClr val="B8005C"/>
              </a:buClr>
              <a:buFont typeface="Wingdings" pitchFamily="2" charset="2"/>
              <a:buChar char="Ø"/>
            </a:pPr>
            <a:r>
              <a:rPr lang="it-IT" sz="2000" b="1" spc="-1" dirty="0" smtClean="0">
                <a:uFill>
                  <a:solidFill>
                    <a:srgbClr val="FFFFFF"/>
                  </a:solidFill>
                </a:uFill>
                <a:latin typeface="Calibri"/>
                <a:ea typeface="DejaVu Sans"/>
              </a:rPr>
              <a:t>Raggiungere un pareggio è più facile che ottenere un avanzo (patto di stabilità) o rispettare una molteplicità di vincoli.</a:t>
            </a:r>
          </a:p>
          <a:p>
            <a:pPr marL="355600" indent="-355600" algn="just">
              <a:lnSpc>
                <a:spcPct val="85000"/>
              </a:lnSpc>
              <a:spcAft>
                <a:spcPts val="500"/>
              </a:spcAft>
              <a:buClr>
                <a:srgbClr val="B8005C"/>
              </a:buClr>
              <a:buFont typeface="Wingdings" pitchFamily="2" charset="2"/>
              <a:buChar char="Ø"/>
            </a:pPr>
            <a:r>
              <a:rPr lang="it-IT" sz="2000" b="1" spc="-1" dirty="0" smtClean="0">
                <a:uFill>
                  <a:solidFill>
                    <a:srgbClr val="FFFFFF"/>
                  </a:solidFill>
                </a:uFill>
                <a:latin typeface="Calibri" pitchFamily="34" charset="0"/>
                <a:cs typeface="Calibri" pitchFamily="34" charset="0"/>
              </a:rPr>
              <a:t>Viene eliminato il vincolo di cassa, si liberano risorse per il pagamento  dei lavori fatti.</a:t>
            </a:r>
          </a:p>
          <a:p>
            <a:pPr marL="355600" indent="-355600" algn="just">
              <a:lnSpc>
                <a:spcPct val="85000"/>
              </a:lnSpc>
              <a:spcAft>
                <a:spcPts val="500"/>
              </a:spcAft>
              <a:buClr>
                <a:srgbClr val="B8005C"/>
              </a:buClr>
              <a:buFont typeface="Wingdings" pitchFamily="2" charset="2"/>
              <a:buChar char="Ø"/>
            </a:pPr>
            <a:r>
              <a:rPr lang="it-IT" sz="2000" b="1" spc="-1" dirty="0" smtClean="0">
                <a:uFill>
                  <a:solidFill>
                    <a:srgbClr val="FFFFFF"/>
                  </a:solidFill>
                </a:uFill>
                <a:latin typeface="Calibri"/>
              </a:rPr>
              <a:t>Il divieto di agire sui prelievi consente solo aumenti delle spese.</a:t>
            </a:r>
            <a:endParaRPr lang="it-IT" b="1" spc="-1" dirty="0" smtClean="0">
              <a:uFill>
                <a:solidFill>
                  <a:srgbClr val="FFFFFF"/>
                </a:solidFill>
              </a:uFill>
              <a:latin typeface="Calibri" pitchFamily="34" charset="0"/>
              <a:cs typeface="Calibri" pitchFamily="34" charset="0"/>
            </a:endParaRPr>
          </a:p>
        </p:txBody>
      </p:sp>
      <p:sp>
        <p:nvSpPr>
          <p:cNvPr id="17" name="Rettangolo 16"/>
          <p:cNvSpPr/>
          <p:nvPr/>
        </p:nvSpPr>
        <p:spPr>
          <a:xfrm>
            <a:off x="285720" y="5429264"/>
            <a:ext cx="8643934" cy="400110"/>
          </a:xfrm>
          <a:prstGeom prst="rect">
            <a:avLst/>
          </a:prstGeom>
        </p:spPr>
        <p:txBody>
          <a:bodyPr wrap="square">
            <a:spAutoFit/>
          </a:bodyPr>
          <a:lstStyle/>
          <a:p>
            <a:pPr marL="355600" indent="-355600" algn="just">
              <a:lnSpc>
                <a:spcPct val="100000"/>
              </a:lnSpc>
            </a:pPr>
            <a:endParaRPr lang="it-IT" sz="2000" b="1" spc="-1" dirty="0" smtClean="0">
              <a:uFill>
                <a:solidFill>
                  <a:srgbClr val="FFFFFF"/>
                </a:solidFill>
              </a:uFill>
              <a:latin typeface="Calibri" pitchFamily="34" charset="0"/>
              <a:ea typeface="DejaVu Sans"/>
              <a:cs typeface="Calibri" pitchFamily="34" charset="0"/>
            </a:endParaRPr>
          </a:p>
        </p:txBody>
      </p:sp>
      <p:graphicFrame>
        <p:nvGraphicFramePr>
          <p:cNvPr id="23" name="Tabella 22"/>
          <p:cNvGraphicFramePr>
            <a:graphicFrameLocks noGrp="1"/>
          </p:cNvGraphicFramePr>
          <p:nvPr/>
        </p:nvGraphicFramePr>
        <p:xfrm>
          <a:off x="360471" y="2682978"/>
          <a:ext cx="8315985" cy="1758028"/>
        </p:xfrm>
        <a:graphic>
          <a:graphicData uri="http://schemas.openxmlformats.org/drawingml/2006/table">
            <a:tbl>
              <a:tblPr/>
              <a:tblGrid>
                <a:gridCol w="1979281"/>
                <a:gridCol w="1656184"/>
                <a:gridCol w="1354126"/>
                <a:gridCol w="1663197"/>
                <a:gridCol w="1663197"/>
              </a:tblGrid>
              <a:tr h="268903">
                <a:tc gridSpan="5">
                  <a:txBody>
                    <a:bodyPr/>
                    <a:lstStyle/>
                    <a:p>
                      <a:pPr algn="ctr" fontAlgn="b"/>
                      <a:r>
                        <a:rPr lang="it-IT" sz="1600" b="1" i="0" u="none" strike="noStrike" dirty="0">
                          <a:solidFill>
                            <a:schemeClr val="tx1"/>
                          </a:solidFill>
                          <a:latin typeface="Calibri"/>
                        </a:rPr>
                        <a:t>Numero di Comuni e saldo finale di </a:t>
                      </a:r>
                      <a:r>
                        <a:rPr lang="it-IT" sz="1600" b="1" i="0" u="none" strike="noStrike" dirty="0" smtClean="0">
                          <a:solidFill>
                            <a:schemeClr val="tx1"/>
                          </a:solidFill>
                          <a:latin typeface="Calibri"/>
                        </a:rPr>
                        <a:t>competenza e di cassa. </a:t>
                      </a:r>
                      <a:r>
                        <a:rPr lang="it-IT" sz="1600" b="1" i="0" u="none" strike="noStrike" dirty="0">
                          <a:solidFill>
                            <a:schemeClr val="tx1"/>
                          </a:solidFill>
                          <a:latin typeface="Calibri"/>
                        </a:rPr>
                        <a:t>Comuni con saldo positivo 2015</a:t>
                      </a:r>
                    </a:p>
                  </a:txBody>
                  <a:tcPr marL="9525" marR="9525" marT="9525"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268903">
                <a:tc gridSpan="5">
                  <a:txBody>
                    <a:bodyPr/>
                    <a:lstStyle/>
                    <a:p>
                      <a:pPr algn="ctr" fontAlgn="b"/>
                      <a:r>
                        <a:rPr lang="it-IT" sz="1600" b="1" i="1" u="none" strike="noStrike" dirty="0">
                          <a:solidFill>
                            <a:srgbClr val="000000"/>
                          </a:solidFill>
                          <a:latin typeface="Calibri"/>
                        </a:rPr>
                        <a:t>Unità, valori percentuali e in milioni di </a:t>
                      </a:r>
                      <a:r>
                        <a:rPr lang="it-IT" sz="1600" b="1" i="1" u="none" strike="noStrike" dirty="0" smtClean="0">
                          <a:solidFill>
                            <a:srgbClr val="000000"/>
                          </a:solidFill>
                          <a:latin typeface="Calibri"/>
                        </a:rPr>
                        <a:t>euro</a:t>
                      </a:r>
                    </a:p>
                    <a:p>
                      <a:pPr algn="ctr" fontAlgn="b"/>
                      <a:endParaRPr lang="it-IT" sz="600" b="1" i="1" u="none" strike="noStrike" dirty="0" smtClean="0">
                        <a:solidFill>
                          <a:srgbClr val="C00000"/>
                        </a:solidFill>
                        <a:latin typeface="Calibri"/>
                      </a:endParaRPr>
                    </a:p>
                  </a:txBody>
                  <a:tcPr marL="9525" marR="9525" marT="9525"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pPr algn="l" fontAlgn="b"/>
                      <a:endParaRPr lang="it-IT" sz="1600" b="0" i="0" u="none" strike="noStrike" dirty="0">
                        <a:solidFill>
                          <a:srgbClr val="000000"/>
                        </a:solidFill>
                        <a:latin typeface="Calibri"/>
                      </a:endParaRPr>
                    </a:p>
                  </a:txBody>
                  <a:tcPr marL="9525" marR="9525" marT="9525" marB="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hMerge="1">
                  <a:txBody>
                    <a:bodyPr/>
                    <a:lstStyle/>
                    <a:p>
                      <a:pPr algn="l" fontAlgn="b"/>
                      <a:endParaRPr lang="it-IT" sz="1600" b="0" i="0" u="none" strike="noStrike" dirty="0">
                        <a:solidFill>
                          <a:srgbClr val="000000"/>
                        </a:solidFill>
                        <a:latin typeface="Calibri"/>
                      </a:endParaRPr>
                    </a:p>
                  </a:txBody>
                  <a:tcPr marL="9525" marR="9525" marT="9525" marB="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r>
              <a:tr h="527696">
                <a:tc>
                  <a:txBody>
                    <a:bodyPr/>
                    <a:lstStyle/>
                    <a:p>
                      <a:pPr algn="l" fontAlgn="b"/>
                      <a:endParaRPr lang="it-IT" sz="1700" b="1" i="0" u="none" strike="noStrike" dirty="0">
                        <a:solidFill>
                          <a:srgbClr val="000000"/>
                        </a:solidFill>
                        <a:latin typeface="Calibri"/>
                      </a:endParaRPr>
                    </a:p>
                  </a:txBody>
                  <a:tcPr marL="18000" marR="18000" marT="18000" marB="18000" anchor="b">
                    <a:lnL w="3175" cap="flat" cmpd="sng" algn="ctr">
                      <a:no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r" fontAlgn="b"/>
                      <a:r>
                        <a:rPr lang="it-IT" sz="1700" b="1" i="0" u="none" strike="noStrike" dirty="0" err="1">
                          <a:solidFill>
                            <a:srgbClr val="000000"/>
                          </a:solidFill>
                          <a:latin typeface="Calibri"/>
                        </a:rPr>
                        <a:t>N°</a:t>
                      </a:r>
                      <a:r>
                        <a:rPr lang="it-IT" sz="1700" b="1" i="0" u="none" strike="noStrike" dirty="0">
                          <a:solidFill>
                            <a:srgbClr val="000000"/>
                          </a:solidFill>
                          <a:latin typeface="Calibri"/>
                        </a:rPr>
                        <a:t> comuni </a:t>
                      </a:r>
                      <a:endParaRPr lang="it-IT" sz="1700" b="1" i="0" u="none" strike="noStrike" dirty="0" smtClean="0">
                        <a:solidFill>
                          <a:srgbClr val="000000"/>
                        </a:solidFill>
                        <a:latin typeface="Calibri"/>
                      </a:endParaRPr>
                    </a:p>
                    <a:p>
                      <a:pPr algn="r" fontAlgn="b"/>
                      <a:r>
                        <a:rPr lang="it-IT" sz="1700" b="1" i="0" u="none" strike="noStrike" dirty="0" smtClean="0">
                          <a:solidFill>
                            <a:srgbClr val="000000"/>
                          </a:solidFill>
                          <a:latin typeface="Calibri"/>
                        </a:rPr>
                        <a:t>con </a:t>
                      </a:r>
                      <a:r>
                        <a:rPr lang="it-IT" sz="1700" b="1" i="0" u="none" strike="noStrike" dirty="0">
                          <a:solidFill>
                            <a:srgbClr val="000000"/>
                          </a:solidFill>
                          <a:latin typeface="Calibri"/>
                        </a:rPr>
                        <a:t>saldo positivo</a:t>
                      </a: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r" fontAlgn="b"/>
                      <a:r>
                        <a:rPr lang="it-IT" sz="1700" b="1" i="0" u="none" strike="noStrike" dirty="0">
                          <a:solidFill>
                            <a:srgbClr val="000000"/>
                          </a:solidFill>
                          <a:latin typeface="Calibri"/>
                        </a:rPr>
                        <a:t>% sul totale </a:t>
                      </a:r>
                      <a:endParaRPr lang="it-IT" sz="1700" b="1" i="0" u="none" strike="noStrike" dirty="0" smtClean="0">
                        <a:solidFill>
                          <a:srgbClr val="000000"/>
                        </a:solidFill>
                        <a:latin typeface="Calibri"/>
                      </a:endParaRPr>
                    </a:p>
                    <a:p>
                      <a:pPr algn="r" fontAlgn="b"/>
                      <a:r>
                        <a:rPr lang="it-IT" sz="1700" b="1" i="0" u="none" strike="noStrike" dirty="0" smtClean="0">
                          <a:solidFill>
                            <a:srgbClr val="000000"/>
                          </a:solidFill>
                          <a:latin typeface="Calibri"/>
                        </a:rPr>
                        <a:t>comuni</a:t>
                      </a:r>
                      <a:endParaRPr lang="it-IT" sz="1700" b="1" i="0" u="none" strike="noStrike" dirty="0">
                        <a:solidFill>
                          <a:srgbClr val="000000"/>
                        </a:solidFill>
                        <a:latin typeface="Calibri"/>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r" fontAlgn="b"/>
                      <a:r>
                        <a:rPr lang="it-IT" sz="1700" b="1" i="0" u="none" strike="noStrike" dirty="0">
                          <a:solidFill>
                            <a:srgbClr val="000000"/>
                          </a:solidFill>
                          <a:latin typeface="Calibri"/>
                        </a:rPr>
                        <a:t>Saldo finale di competenza (</a:t>
                      </a:r>
                      <a:r>
                        <a:rPr lang="it-IT" sz="1700" b="1" i="0" u="none" strike="noStrike" dirty="0" err="1">
                          <a:solidFill>
                            <a:srgbClr val="000000"/>
                          </a:solidFill>
                          <a:latin typeface="Calibri"/>
                        </a:rPr>
                        <a:t>mln</a:t>
                      </a:r>
                      <a:r>
                        <a:rPr lang="it-IT" sz="1700" b="1" i="0" u="none" strike="noStrike" dirty="0">
                          <a:solidFill>
                            <a:srgbClr val="000000"/>
                          </a:solidFill>
                          <a:latin typeface="Calibri"/>
                        </a:rPr>
                        <a:t>) </a:t>
                      </a: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r" fontAlgn="b"/>
                      <a:r>
                        <a:rPr lang="it-IT" sz="1700" b="1" i="0" u="none" strike="noStrike" dirty="0" smtClean="0">
                          <a:solidFill>
                            <a:srgbClr val="000000"/>
                          </a:solidFill>
                          <a:latin typeface="Calibri"/>
                        </a:rPr>
                        <a:t>% entrate </a:t>
                      </a:r>
                    </a:p>
                    <a:p>
                      <a:pPr algn="r" fontAlgn="b"/>
                      <a:r>
                        <a:rPr lang="it-IT" sz="1700" b="1" i="0" u="none" strike="noStrike" dirty="0" smtClean="0">
                          <a:solidFill>
                            <a:srgbClr val="000000"/>
                          </a:solidFill>
                          <a:latin typeface="Calibri"/>
                        </a:rPr>
                        <a:t>correnti</a:t>
                      </a:r>
                      <a:endParaRPr lang="it-IT" sz="1700" b="1" i="0" u="none" strike="noStrike" dirty="0">
                        <a:solidFill>
                          <a:srgbClr val="000000"/>
                        </a:solidFill>
                        <a:latin typeface="Calibri"/>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accent1">
                        <a:lumMod val="40000"/>
                        <a:lumOff val="60000"/>
                      </a:schemeClr>
                    </a:solidFill>
                  </a:tcPr>
                </a:tc>
              </a:tr>
              <a:tr h="268903">
                <a:tc>
                  <a:txBody>
                    <a:bodyPr/>
                    <a:lstStyle/>
                    <a:p>
                      <a:pPr algn="l" fontAlgn="b"/>
                      <a:r>
                        <a:rPr lang="it-IT" sz="1700" b="1" i="0" u="none" strike="noStrike" dirty="0" smtClean="0">
                          <a:solidFill>
                            <a:schemeClr val="tx1"/>
                          </a:solidFill>
                          <a:latin typeface="Calibri"/>
                        </a:rPr>
                        <a:t>Saldo di competenza</a:t>
                      </a:r>
                      <a:endParaRPr lang="it-IT" sz="1700" b="1" i="0" u="none" strike="noStrike" dirty="0">
                        <a:solidFill>
                          <a:schemeClr val="tx1"/>
                        </a:solidFill>
                        <a:latin typeface="Calibri"/>
                      </a:endParaRPr>
                    </a:p>
                  </a:txBody>
                  <a:tcPr marL="18000" marR="18000" marT="18000" marB="18000" anchor="b">
                    <a:lnL w="3175" cap="flat" cmpd="sng" algn="ctr">
                      <a:no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5.209</a:t>
                      </a:r>
                      <a:endParaRPr lang="it-IT" sz="1700" b="1" i="0" u="none" strike="noStrike" dirty="0">
                        <a:solidFill>
                          <a:srgbClr val="000000"/>
                        </a:solidFill>
                        <a:latin typeface="Calibri"/>
                        <a:ea typeface="+mn-ea"/>
                        <a:cs typeface="+mn-cs"/>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76,8</a:t>
                      </a:r>
                      <a:endParaRPr lang="it-IT" sz="1700" b="1" i="0" u="none" strike="noStrike" dirty="0">
                        <a:solidFill>
                          <a:srgbClr val="000000"/>
                        </a:solidFill>
                        <a:latin typeface="Calibri"/>
                        <a:ea typeface="+mn-ea"/>
                        <a:cs typeface="+mn-cs"/>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3.300</a:t>
                      </a:r>
                      <a:endParaRPr lang="it-IT" sz="1700" b="1" i="0" u="none" strike="noStrike" dirty="0">
                        <a:solidFill>
                          <a:srgbClr val="000000"/>
                        </a:solidFill>
                        <a:latin typeface="Calibri"/>
                        <a:ea typeface="+mn-ea"/>
                        <a:cs typeface="+mn-cs"/>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10,0</a:t>
                      </a:r>
                      <a:endParaRPr lang="it-IT" sz="1700" b="1" i="0" u="none" strike="noStrike" dirty="0">
                        <a:solidFill>
                          <a:srgbClr val="000000"/>
                        </a:solidFill>
                        <a:latin typeface="Calibri"/>
                        <a:ea typeface="+mn-ea"/>
                        <a:cs typeface="+mn-cs"/>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r>
              <a:tr h="268903">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it-IT" sz="1700" b="1" i="0" u="none" strike="noStrike" dirty="0" smtClean="0">
                          <a:solidFill>
                            <a:schemeClr val="tx1"/>
                          </a:solidFill>
                          <a:latin typeface="Calibri"/>
                        </a:rPr>
                        <a:t>Saldo di cassa</a:t>
                      </a:r>
                      <a:endParaRPr lang="it-IT" sz="1700" b="1" i="0" u="none" strike="noStrike" dirty="0">
                        <a:solidFill>
                          <a:schemeClr val="tx1"/>
                        </a:solidFill>
                        <a:latin typeface="Calibri"/>
                      </a:endParaRPr>
                    </a:p>
                  </a:txBody>
                  <a:tcPr marL="18000" marR="18000" marT="18000" marB="18000" anchor="b">
                    <a:lnL w="3175" cap="flat" cmpd="sng" algn="ctr">
                      <a:no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4.924</a:t>
                      </a:r>
                      <a:endParaRPr lang="it-IT" sz="1700" b="1" i="0" u="none" strike="noStrike" dirty="0">
                        <a:solidFill>
                          <a:srgbClr val="000000"/>
                        </a:solidFill>
                        <a:latin typeface="Calibri"/>
                        <a:ea typeface="+mn-ea"/>
                        <a:cs typeface="+mn-cs"/>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65,2</a:t>
                      </a:r>
                      <a:endParaRPr lang="it-IT" sz="1700" b="1" i="0" u="none" strike="noStrike" dirty="0">
                        <a:solidFill>
                          <a:srgbClr val="000000"/>
                        </a:solidFill>
                        <a:latin typeface="Calibri"/>
                        <a:ea typeface="+mn-ea"/>
                        <a:cs typeface="+mn-cs"/>
                      </a:endParaRP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1.155</a:t>
                      </a:r>
                    </a:p>
                  </a:txBody>
                  <a:tcPr marL="18000" marR="18000" marT="18000" marB="18000" anchor="b">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pPr algn="r" fontAlgn="b"/>
                      <a:r>
                        <a:rPr lang="it-IT" sz="1700" b="1" i="0" u="none" strike="noStrike" dirty="0" smtClean="0">
                          <a:solidFill>
                            <a:srgbClr val="000000"/>
                          </a:solidFill>
                          <a:latin typeface="Calibri"/>
                          <a:ea typeface="+mn-ea"/>
                          <a:cs typeface="+mn-cs"/>
                        </a:rPr>
                        <a:t>2,2</a:t>
                      </a:r>
                    </a:p>
                  </a:txBody>
                  <a:tcPr marL="18000" marR="18000" marT="18000" marB="18000" anchor="b">
                    <a:lnL w="3175" cap="flat" cmpd="sng" algn="ctr">
                      <a:solidFill>
                        <a:schemeClr val="accent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r>
            </a:tbl>
          </a:graphicData>
        </a:graphic>
      </p:graphicFrame>
      <p:sp>
        <p:nvSpPr>
          <p:cNvPr id="20" name="CasellaDiTesto 19"/>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21" name="CasellaDiTesto 20"/>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22" name="CasellaDiTesto 21"/>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manovra espansiva per gli investimenti pubblici</a:t>
            </a:r>
            <a:endParaRPr lang="it-IT" sz="1500" b="1" dirty="0">
              <a:solidFill>
                <a:schemeClr val="bg1"/>
              </a:solidFill>
              <a:latin typeface="Calibri" pitchFamily="34" charset="0"/>
            </a:endParaRPr>
          </a:p>
        </p:txBody>
      </p:sp>
      <p:sp>
        <p:nvSpPr>
          <p:cNvPr id="14" name="CasellaDiTesto 13"/>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
        <p:nvSpPr>
          <p:cNvPr id="394" name="CustomShape 6"/>
          <p:cNvSpPr/>
          <p:nvPr/>
        </p:nvSpPr>
        <p:spPr>
          <a:xfrm>
            <a:off x="4284000" y="2060848"/>
            <a:ext cx="288000" cy="288000"/>
          </a:xfrm>
          <a:prstGeom prst="downArrow">
            <a:avLst>
              <a:gd name="adj1" fmla="val 50000"/>
              <a:gd name="adj2" fmla="val 50000"/>
            </a:avLst>
          </a:prstGeom>
          <a:solidFill>
            <a:srgbClr val="CC0066"/>
          </a:solidFill>
          <a:ln>
            <a:solidFill>
              <a:srgbClr val="CC0066"/>
            </a:solidFill>
            <a:round/>
          </a:ln>
        </p:spPr>
        <p:style>
          <a:lnRef idx="2">
            <a:schemeClr val="accent1">
              <a:shade val="50000"/>
            </a:schemeClr>
          </a:lnRef>
          <a:fillRef idx="1">
            <a:schemeClr val="accent1"/>
          </a:fillRef>
          <a:effectRef idx="0">
            <a:schemeClr val="accent1"/>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CustomShape 1"/>
          <p:cNvSpPr/>
          <p:nvPr/>
        </p:nvSpPr>
        <p:spPr>
          <a:xfrm>
            <a:off x="0" y="0"/>
            <a:ext cx="9144000" cy="620688"/>
          </a:xfrm>
          <a:prstGeom prst="rect">
            <a:avLst/>
          </a:prstGeom>
          <a:noFill/>
          <a:ln w="28575">
            <a:solidFill>
              <a:srgbClr val="B8005C"/>
            </a:solid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80000"/>
              </a:lnSpc>
            </a:pPr>
            <a:r>
              <a:rPr lang="it-IT" sz="2400" b="1" strike="noStrike" spc="-1" dirty="0" smtClean="0">
                <a:solidFill>
                  <a:srgbClr val="000000"/>
                </a:solidFill>
                <a:uFill>
                  <a:solidFill>
                    <a:srgbClr val="FFFFFF"/>
                  </a:solidFill>
                </a:uFill>
                <a:latin typeface="Calibri"/>
              </a:rPr>
              <a:t>Ma... non tutte le voci di bilancio rientrano tra le componenti del saldo</a:t>
            </a:r>
            <a:endParaRPr lang="it-IT" sz="2400" b="0" strike="noStrike" spc="-1" dirty="0">
              <a:solidFill>
                <a:srgbClr val="FF0000"/>
              </a:solidFill>
              <a:uFill>
                <a:solidFill>
                  <a:srgbClr val="FFFFFF"/>
                </a:solidFill>
              </a:uFill>
              <a:latin typeface="Arial"/>
            </a:endParaRPr>
          </a:p>
        </p:txBody>
      </p:sp>
      <p:graphicFrame>
        <p:nvGraphicFramePr>
          <p:cNvPr id="6" name="Table 4"/>
          <p:cNvGraphicFramePr/>
          <p:nvPr/>
        </p:nvGraphicFramePr>
        <p:xfrm>
          <a:off x="1547664" y="982880"/>
          <a:ext cx="5929354" cy="4732136"/>
        </p:xfrm>
        <a:graphic>
          <a:graphicData uri="http://schemas.openxmlformats.org/drawingml/2006/table">
            <a:tbl>
              <a:tblPr/>
              <a:tblGrid>
                <a:gridCol w="3001278"/>
                <a:gridCol w="2928076"/>
              </a:tblGrid>
              <a:tr h="1146608">
                <a:tc>
                  <a:txBody>
                    <a:bodyPr/>
                    <a:lstStyle/>
                    <a:p>
                      <a:pPr>
                        <a:lnSpc>
                          <a:spcPct val="115000"/>
                        </a:lnSpc>
                      </a:pPr>
                      <a:r>
                        <a:rPr lang="it-IT" sz="2000" b="1" i="1" strike="noStrike" spc="-1" dirty="0">
                          <a:solidFill>
                            <a:schemeClr val="accent1">
                              <a:lumMod val="75000"/>
                            </a:schemeClr>
                          </a:solidFill>
                          <a:uFill>
                            <a:solidFill>
                              <a:srgbClr val="FFFFFF"/>
                            </a:solidFill>
                          </a:uFill>
                          <a:latin typeface="Calibri"/>
                          <a:ea typeface="Times New Roman"/>
                        </a:rPr>
                        <a:t> </a:t>
                      </a:r>
                      <a:r>
                        <a:rPr lang="it-IT" sz="2000" b="1" i="1" strike="noStrike" spc="-1" dirty="0" smtClean="0">
                          <a:solidFill>
                            <a:schemeClr val="accent1">
                              <a:lumMod val="75000"/>
                            </a:schemeClr>
                          </a:solidFill>
                          <a:uFill>
                            <a:solidFill>
                              <a:srgbClr val="FFFFFF"/>
                            </a:solidFill>
                          </a:uFill>
                          <a:latin typeface="Calibri"/>
                          <a:ea typeface="Times New Roman"/>
                        </a:rPr>
                        <a:t>Avanzo di amministrazione</a:t>
                      </a:r>
                    </a:p>
                    <a:p>
                      <a:pPr>
                        <a:lnSpc>
                          <a:spcPct val="115000"/>
                        </a:lnSpc>
                      </a:pPr>
                      <a:r>
                        <a:rPr lang="it-IT" sz="1400" b="1" strike="noStrike" spc="-1" dirty="0" smtClean="0">
                          <a:solidFill>
                            <a:schemeClr val="tx1"/>
                          </a:solidFill>
                          <a:uFill>
                            <a:solidFill>
                              <a:srgbClr val="FFFFFF"/>
                            </a:solidFill>
                          </a:uFill>
                          <a:latin typeface="Calibri"/>
                          <a:ea typeface="+mn-ea"/>
                        </a:rPr>
                        <a:t>(i risparmi ereditati dal passato)</a:t>
                      </a:r>
                      <a:endParaRPr lang="it-IT" sz="1400" b="1" i="1" strike="noStrike" spc="-1" dirty="0">
                        <a:solidFill>
                          <a:schemeClr val="tx1"/>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it-IT" dirty="0"/>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05399">
                <a:tc>
                  <a:txBody>
                    <a:bodyPr/>
                    <a:lstStyle/>
                    <a:p>
                      <a:pPr>
                        <a:lnSpc>
                          <a:spcPct val="115000"/>
                        </a:lnSpc>
                      </a:pPr>
                      <a:r>
                        <a:rPr lang="it-IT" sz="2000" b="1" i="1" strike="noStrike" spc="-1" dirty="0" smtClean="0">
                          <a:solidFill>
                            <a:schemeClr val="accent1">
                              <a:lumMod val="75000"/>
                            </a:schemeClr>
                          </a:solidFill>
                          <a:uFill>
                            <a:solidFill>
                              <a:srgbClr val="FFFFFF"/>
                            </a:solidFill>
                          </a:uFill>
                          <a:latin typeface="Calibri"/>
                          <a:ea typeface="Times New Roman"/>
                        </a:rPr>
                        <a:t>Indebitamento</a:t>
                      </a:r>
                    </a:p>
                    <a:p>
                      <a:pPr>
                        <a:lnSpc>
                          <a:spcPct val="115000"/>
                        </a:lnSpc>
                      </a:pPr>
                      <a:r>
                        <a:rPr lang="it-IT" sz="1400" b="1" i="1" strike="noStrike" spc="-1" dirty="0" smtClean="0">
                          <a:solidFill>
                            <a:schemeClr val="tx1"/>
                          </a:solidFill>
                          <a:uFill>
                            <a:solidFill>
                              <a:srgbClr val="FFFFFF"/>
                            </a:solidFill>
                          </a:uFill>
                          <a:latin typeface="Calibri"/>
                        </a:rPr>
                        <a:t>(la</a:t>
                      </a:r>
                      <a:r>
                        <a:rPr lang="it-IT" sz="1400" b="1" i="1" strike="noStrike" spc="-1" baseline="0" dirty="0" smtClean="0">
                          <a:solidFill>
                            <a:schemeClr val="tx1"/>
                          </a:solidFill>
                          <a:uFill>
                            <a:solidFill>
                              <a:srgbClr val="FFFFFF"/>
                            </a:solidFill>
                          </a:uFill>
                          <a:latin typeface="Calibri"/>
                        </a:rPr>
                        <a:t> fonte principale di risorse per finanziare gli investimenti)</a:t>
                      </a:r>
                      <a:endParaRPr lang="it-IT" sz="1400" b="1" i="1" strike="noStrike" spc="-1" dirty="0">
                        <a:solidFill>
                          <a:schemeClr val="tx1"/>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it-IT" dirty="0"/>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402482">
                <a:tc gridSpan="2">
                  <a:txBody>
                    <a:bodyPr/>
                    <a:lstStyle/>
                    <a:p>
                      <a:pPr algn="ctr">
                        <a:lnSpc>
                          <a:spcPct val="115000"/>
                        </a:lnSpc>
                      </a:pPr>
                      <a:r>
                        <a:rPr lang="it-IT" sz="2000" b="1" strike="noStrike" spc="-1" dirty="0" smtClean="0">
                          <a:solidFill>
                            <a:srgbClr val="000000"/>
                          </a:solidFill>
                          <a:uFill>
                            <a:solidFill>
                              <a:srgbClr val="FFFFFF"/>
                            </a:solidFill>
                          </a:uFill>
                          <a:latin typeface="Calibri"/>
                          <a:ea typeface="Times New Roman"/>
                        </a:rPr>
                        <a:t>SALDO FINALE</a:t>
                      </a:r>
                      <a:endParaRPr lang="it-IT" sz="2000" b="1" strike="noStrike" spc="-1" dirty="0">
                        <a:solidFill>
                          <a:srgbClr val="000000"/>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lumMod val="90000"/>
                      </a:schemeClr>
                    </a:solidFill>
                  </a:tcPr>
                </a:tc>
                <a:tc hMerge="1">
                  <a:txBody>
                    <a:bodyPr/>
                    <a:lstStyle/>
                    <a:p>
                      <a:endParaRPr lang="it-IT"/>
                    </a:p>
                  </a:txBody>
                  <a:tcPr/>
                </a:tc>
              </a:tr>
              <a:tr h="402482">
                <a:tc>
                  <a:txBody>
                    <a:bodyPr/>
                    <a:lstStyle/>
                    <a:p>
                      <a:pPr>
                        <a:lnSpc>
                          <a:spcPct val="115000"/>
                        </a:lnSpc>
                      </a:pPr>
                      <a:r>
                        <a:rPr lang="it-IT" sz="2000" b="0" strike="noStrike" spc="-1" dirty="0" smtClean="0">
                          <a:solidFill>
                            <a:srgbClr val="000000"/>
                          </a:solidFill>
                          <a:uFill>
                            <a:solidFill>
                              <a:srgbClr val="FFFFFF"/>
                            </a:solidFill>
                          </a:uFill>
                          <a:latin typeface="Calibri"/>
                          <a:ea typeface="Times New Roman"/>
                        </a:rPr>
                        <a:t>Entrate finali Titolo</a:t>
                      </a:r>
                      <a:endParaRPr lang="it-IT" sz="2000" b="0" strike="noStrike" spc="-1" dirty="0">
                        <a:solidFill>
                          <a:srgbClr val="000000"/>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r">
                        <a:lnSpc>
                          <a:spcPct val="115000"/>
                        </a:lnSpc>
                      </a:pPr>
                      <a:r>
                        <a:rPr lang="it-IT" sz="2000" b="0" strike="noStrike" spc="-1" dirty="0" smtClean="0">
                          <a:solidFill>
                            <a:srgbClr val="000000"/>
                          </a:solidFill>
                          <a:uFill>
                            <a:solidFill>
                              <a:srgbClr val="FFFFFF"/>
                            </a:solidFill>
                          </a:uFill>
                          <a:latin typeface="Calibri"/>
                          <a:ea typeface="Times New Roman"/>
                        </a:rPr>
                        <a:t>Spese finali Titolo</a:t>
                      </a:r>
                      <a:endParaRPr lang="it-IT" sz="2000" b="0" strike="noStrike" spc="-1" dirty="0">
                        <a:solidFill>
                          <a:srgbClr val="000000"/>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lumMod val="90000"/>
                      </a:schemeClr>
                    </a:solidFill>
                  </a:tcPr>
                </a:tc>
              </a:tr>
              <a:tr h="393824">
                <a:tc>
                  <a:txBody>
                    <a:bodyPr/>
                    <a:lstStyle/>
                    <a:p>
                      <a:pPr>
                        <a:lnSpc>
                          <a:spcPct val="115000"/>
                        </a:lnSpc>
                      </a:pPr>
                      <a:r>
                        <a:rPr lang="it-IT" sz="2000" b="0" strike="noStrike" spc="-1" dirty="0" smtClean="0">
                          <a:solidFill>
                            <a:srgbClr val="000000"/>
                          </a:solidFill>
                          <a:uFill>
                            <a:solidFill>
                              <a:srgbClr val="FFFFFF"/>
                            </a:solidFill>
                          </a:uFill>
                          <a:latin typeface="Calibri"/>
                        </a:rPr>
                        <a:t>Correnti</a:t>
                      </a:r>
                      <a:endParaRPr lang="it-IT" sz="2000" b="0" strike="noStrike" spc="-1" dirty="0">
                        <a:solidFill>
                          <a:srgbClr val="000000"/>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c>
                  <a:txBody>
                    <a:bodyPr/>
                    <a:lstStyle/>
                    <a:p>
                      <a:pPr algn="r">
                        <a:lnSpc>
                          <a:spcPct val="115000"/>
                        </a:lnSpc>
                      </a:pPr>
                      <a:r>
                        <a:rPr lang="it-IT" sz="2000" b="0" strike="noStrike" spc="-1" dirty="0" smtClean="0">
                          <a:solidFill>
                            <a:srgbClr val="000000"/>
                          </a:solidFill>
                          <a:uFill>
                            <a:solidFill>
                              <a:srgbClr val="FFFFFF"/>
                            </a:solidFill>
                          </a:uFill>
                          <a:latin typeface="Calibri"/>
                          <a:ea typeface="Times New Roman"/>
                        </a:rPr>
                        <a:t>Correnti</a:t>
                      </a:r>
                      <a:endParaRPr lang="it-IT" sz="2000" b="0" strike="noStrike" spc="-1" dirty="0">
                        <a:solidFill>
                          <a:srgbClr val="000000"/>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r>
              <a:tr h="402482">
                <a:tc>
                  <a:txBody>
                    <a:bodyPr/>
                    <a:lstStyle/>
                    <a:p>
                      <a:pPr>
                        <a:lnSpc>
                          <a:spcPct val="115000"/>
                        </a:lnSpc>
                      </a:pPr>
                      <a:r>
                        <a:rPr lang="it-IT" sz="2000" b="0" strike="noStrike" spc="-1" dirty="0" smtClean="0">
                          <a:solidFill>
                            <a:srgbClr val="000000"/>
                          </a:solidFill>
                          <a:uFill>
                            <a:solidFill>
                              <a:srgbClr val="FFFFFF"/>
                            </a:solidFill>
                          </a:uFill>
                          <a:latin typeface="Calibri"/>
                          <a:ea typeface="Times New Roman"/>
                        </a:rPr>
                        <a:t>C/</a:t>
                      </a:r>
                      <a:r>
                        <a:rPr lang="it-IT" sz="2000" b="0" strike="noStrike" spc="-1" dirty="0" err="1" smtClean="0">
                          <a:solidFill>
                            <a:srgbClr val="000000"/>
                          </a:solidFill>
                          <a:uFill>
                            <a:solidFill>
                              <a:srgbClr val="FFFFFF"/>
                            </a:solidFill>
                          </a:uFill>
                          <a:latin typeface="Calibri"/>
                          <a:ea typeface="Times New Roman"/>
                        </a:rPr>
                        <a:t>cap</a:t>
                      </a:r>
                      <a:r>
                        <a:rPr lang="it-IT" sz="2000" b="0" strike="noStrike" spc="-1" dirty="0" smtClean="0">
                          <a:solidFill>
                            <a:srgbClr val="000000"/>
                          </a:solidFill>
                          <a:uFill>
                            <a:solidFill>
                              <a:srgbClr val="FFFFFF"/>
                            </a:solidFill>
                          </a:uFill>
                          <a:latin typeface="Calibri"/>
                          <a:ea typeface="Times New Roman"/>
                        </a:rPr>
                        <a:t> </a:t>
                      </a:r>
                      <a:endParaRPr lang="it-IT" sz="2000" b="0" strike="noStrike" spc="-1" dirty="0">
                        <a:solidFill>
                          <a:srgbClr val="000000"/>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c>
                  <a:txBody>
                    <a:bodyPr/>
                    <a:lstStyle/>
                    <a:p>
                      <a:pPr algn="r">
                        <a:lnSpc>
                          <a:spcPct val="115000"/>
                        </a:lnSpc>
                      </a:pPr>
                      <a:r>
                        <a:rPr lang="it-IT" sz="2000" b="0" strike="noStrike" spc="-1" dirty="0" smtClean="0">
                          <a:solidFill>
                            <a:srgbClr val="000000"/>
                          </a:solidFill>
                          <a:uFill>
                            <a:solidFill>
                              <a:srgbClr val="FFFFFF"/>
                            </a:solidFill>
                          </a:uFill>
                          <a:latin typeface="Calibri"/>
                        </a:rPr>
                        <a:t>C/</a:t>
                      </a:r>
                      <a:r>
                        <a:rPr lang="it-IT" sz="2000" b="0" strike="noStrike" spc="-1" dirty="0" err="1" smtClean="0">
                          <a:solidFill>
                            <a:srgbClr val="000000"/>
                          </a:solidFill>
                          <a:uFill>
                            <a:solidFill>
                              <a:srgbClr val="FFFFFF"/>
                            </a:solidFill>
                          </a:uFill>
                          <a:latin typeface="Calibri"/>
                        </a:rPr>
                        <a:t>cap</a:t>
                      </a:r>
                      <a:endParaRPr lang="it-IT" sz="2000" b="0" strike="noStrike" spc="-1" dirty="0">
                        <a:solidFill>
                          <a:srgbClr val="000000"/>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r>
              <a:tr h="402482">
                <a:tc>
                  <a:txBody>
                    <a:bodyPr/>
                    <a:lstStyle/>
                    <a:p>
                      <a:pPr>
                        <a:lnSpc>
                          <a:spcPct val="115000"/>
                        </a:lnSpc>
                      </a:pPr>
                      <a:r>
                        <a:rPr lang="it-IT" sz="2000" b="0" strike="noStrike" spc="-1" dirty="0" smtClean="0">
                          <a:solidFill>
                            <a:srgbClr val="000000"/>
                          </a:solidFill>
                          <a:uFill>
                            <a:solidFill>
                              <a:srgbClr val="FFFFFF"/>
                            </a:solidFill>
                          </a:uFill>
                          <a:latin typeface="Calibri"/>
                          <a:ea typeface="+mn-ea"/>
                          <a:cs typeface="+mn-cs"/>
                        </a:rPr>
                        <a:t>Riduzione </a:t>
                      </a:r>
                      <a:r>
                        <a:rPr lang="it-IT" sz="2000" b="0" strike="noStrike" spc="-1" dirty="0" err="1" smtClean="0">
                          <a:solidFill>
                            <a:srgbClr val="000000"/>
                          </a:solidFill>
                          <a:uFill>
                            <a:solidFill>
                              <a:srgbClr val="FFFFFF"/>
                            </a:solidFill>
                          </a:uFill>
                          <a:latin typeface="Calibri"/>
                          <a:ea typeface="+mn-ea"/>
                          <a:cs typeface="+mn-cs"/>
                        </a:rPr>
                        <a:t>att</a:t>
                      </a:r>
                      <a:r>
                        <a:rPr lang="it-IT" sz="2000" b="0" strike="noStrike" spc="-1" dirty="0" smtClean="0">
                          <a:solidFill>
                            <a:srgbClr val="000000"/>
                          </a:solidFill>
                          <a:uFill>
                            <a:solidFill>
                              <a:srgbClr val="FFFFFF"/>
                            </a:solidFill>
                          </a:uFill>
                          <a:latin typeface="Calibri"/>
                          <a:ea typeface="+mn-ea"/>
                          <a:cs typeface="+mn-cs"/>
                        </a:rPr>
                        <a:t> finanziarie</a:t>
                      </a:r>
                      <a:endParaRPr lang="it-IT" sz="2000" b="0" strike="noStrike" spc="-1" dirty="0">
                        <a:solidFill>
                          <a:srgbClr val="000000"/>
                        </a:solidFill>
                        <a:uFill>
                          <a:solidFill>
                            <a:srgbClr val="FFFFFF"/>
                          </a:solidFill>
                        </a:uFill>
                        <a:latin typeface="Calibri"/>
                        <a:ea typeface="+mn-ea"/>
                        <a:cs typeface="+mn-cs"/>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c>
                  <a:txBody>
                    <a:bodyPr/>
                    <a:lstStyle/>
                    <a:p>
                      <a:pPr algn="r">
                        <a:lnSpc>
                          <a:spcPct val="115000"/>
                        </a:lnSpc>
                      </a:pPr>
                      <a:r>
                        <a:rPr lang="it-IT" sz="2000" b="0" strike="noStrike" spc="-1" dirty="0" smtClean="0">
                          <a:solidFill>
                            <a:srgbClr val="000000"/>
                          </a:solidFill>
                          <a:uFill>
                            <a:solidFill>
                              <a:srgbClr val="FFFFFF"/>
                            </a:solidFill>
                          </a:uFill>
                          <a:latin typeface="Calibri"/>
                          <a:ea typeface="+mn-ea"/>
                          <a:cs typeface="+mn-cs"/>
                        </a:rPr>
                        <a:t>Aumento </a:t>
                      </a:r>
                      <a:r>
                        <a:rPr lang="it-IT" sz="2000" b="0" strike="noStrike" spc="-1" dirty="0" err="1" smtClean="0">
                          <a:solidFill>
                            <a:srgbClr val="000000"/>
                          </a:solidFill>
                          <a:uFill>
                            <a:solidFill>
                              <a:srgbClr val="FFFFFF"/>
                            </a:solidFill>
                          </a:uFill>
                          <a:latin typeface="Calibri"/>
                          <a:ea typeface="+mn-ea"/>
                          <a:cs typeface="+mn-cs"/>
                        </a:rPr>
                        <a:t>att</a:t>
                      </a:r>
                      <a:r>
                        <a:rPr lang="it-IT" sz="2000" b="0" strike="noStrike" spc="-1" dirty="0" smtClean="0">
                          <a:solidFill>
                            <a:srgbClr val="000000"/>
                          </a:solidFill>
                          <a:uFill>
                            <a:solidFill>
                              <a:srgbClr val="FFFFFF"/>
                            </a:solidFill>
                          </a:uFill>
                          <a:latin typeface="Calibri"/>
                          <a:ea typeface="+mn-ea"/>
                          <a:cs typeface="+mn-cs"/>
                        </a:rPr>
                        <a:t> finanziarie</a:t>
                      </a: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r>
              <a:tr h="402482">
                <a:tc>
                  <a:txBody>
                    <a:bodyPr/>
                    <a:lstStyle/>
                    <a:p>
                      <a:pPr>
                        <a:lnSpc>
                          <a:spcPct val="100000"/>
                        </a:lnSpc>
                      </a:pPr>
                      <a:r>
                        <a:rPr lang="it-IT" sz="1600" b="1" strike="noStrike" spc="-1" dirty="0" smtClean="0">
                          <a:solidFill>
                            <a:schemeClr val="tx2">
                              <a:lumMod val="75000"/>
                            </a:schemeClr>
                          </a:solidFill>
                          <a:uFill>
                            <a:solidFill>
                              <a:srgbClr val="FFFFFF"/>
                            </a:solidFill>
                          </a:uFill>
                          <a:latin typeface="Arial"/>
                        </a:rPr>
                        <a:t>Fondo pluriennale vincolato Entrata</a:t>
                      </a:r>
                      <a:endParaRPr lang="it-IT" sz="1600" b="1" strike="noStrike" spc="-1" dirty="0">
                        <a:solidFill>
                          <a:schemeClr val="tx2">
                            <a:lumMod val="75000"/>
                          </a:schemeClr>
                        </a:solidFill>
                        <a:uFill>
                          <a:solidFill>
                            <a:srgbClr val="FFFFFF"/>
                          </a:solidFill>
                        </a:uFill>
                        <a:latin typeface="Arial"/>
                      </a:endParaRP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it-IT" sz="1600" b="1" strike="noStrike" spc="-1" dirty="0" smtClean="0">
                          <a:solidFill>
                            <a:schemeClr val="tx2">
                              <a:lumMod val="75000"/>
                            </a:schemeClr>
                          </a:solidFill>
                          <a:uFill>
                            <a:solidFill>
                              <a:srgbClr val="FFFFFF"/>
                            </a:solidFill>
                          </a:uFill>
                          <a:latin typeface="+mn-lt"/>
                        </a:rPr>
                        <a:t>Fondo pluriennale</a:t>
                      </a:r>
                      <a:r>
                        <a:rPr lang="it-IT" sz="1600" b="1" strike="noStrike" spc="-1" baseline="0" dirty="0" smtClean="0">
                          <a:solidFill>
                            <a:schemeClr val="tx2">
                              <a:lumMod val="75000"/>
                            </a:schemeClr>
                          </a:solidFill>
                          <a:uFill>
                            <a:solidFill>
                              <a:srgbClr val="FFFFFF"/>
                            </a:solidFill>
                          </a:uFill>
                          <a:latin typeface="+mn-lt"/>
                        </a:rPr>
                        <a:t> </a:t>
                      </a:r>
                      <a:r>
                        <a:rPr lang="it-IT" sz="1600" b="1" strike="noStrike" spc="-1" dirty="0" smtClean="0">
                          <a:solidFill>
                            <a:schemeClr val="tx2">
                              <a:lumMod val="75000"/>
                            </a:schemeClr>
                          </a:solidFill>
                          <a:uFill>
                            <a:solidFill>
                              <a:srgbClr val="FFFFFF"/>
                            </a:solidFill>
                          </a:uFill>
                          <a:latin typeface="+mn-lt"/>
                        </a:rPr>
                        <a:t>vincolato Uscite</a:t>
                      </a:r>
                    </a:p>
                  </a:txBody>
                  <a:tcPr marL="90000" marR="90000" marT="36000" marB="360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8F8F8"/>
                    </a:solidFill>
                  </a:tcPr>
                </a:tc>
              </a:tr>
            </a:tbl>
          </a:graphicData>
        </a:graphic>
      </p:graphicFrame>
      <p:sp>
        <p:nvSpPr>
          <p:cNvPr id="11" name="CasellaDiTesto 10"/>
          <p:cNvSpPr txBox="1"/>
          <p:nvPr/>
        </p:nvSpPr>
        <p:spPr>
          <a:xfrm>
            <a:off x="7812360" y="3501008"/>
            <a:ext cx="1188764" cy="2308324"/>
          </a:xfrm>
          <a:prstGeom prst="rect">
            <a:avLst/>
          </a:prstGeom>
          <a:noFill/>
          <a:ln>
            <a:solidFill>
              <a:srgbClr val="B8005C"/>
            </a:solidFill>
          </a:ln>
        </p:spPr>
        <p:txBody>
          <a:bodyPr wrap="square" rtlCol="0">
            <a:spAutoFit/>
          </a:bodyPr>
          <a:lstStyle/>
          <a:p>
            <a:pPr algn="ctr"/>
            <a:r>
              <a:rPr lang="it-IT" dirty="0" smtClean="0">
                <a:solidFill>
                  <a:srgbClr val="B8005C"/>
                </a:solidFill>
              </a:rPr>
              <a:t>Entrate                                 =                       Uscite</a:t>
            </a:r>
          </a:p>
          <a:p>
            <a:pPr algn="ctr"/>
            <a:endParaRPr lang="it-IT" dirty="0" smtClean="0">
              <a:solidFill>
                <a:srgbClr val="B8005C"/>
              </a:solidFill>
            </a:endParaRPr>
          </a:p>
          <a:p>
            <a:pPr algn="ctr"/>
            <a:r>
              <a:rPr lang="it-IT" dirty="0" smtClean="0">
                <a:solidFill>
                  <a:srgbClr val="B8005C"/>
                </a:solidFill>
              </a:rPr>
              <a:t>Valide ai fini del saldo finale</a:t>
            </a:r>
            <a:endParaRPr lang="it-IT" dirty="0">
              <a:solidFill>
                <a:srgbClr val="B8005C"/>
              </a:solidFill>
            </a:endParaRPr>
          </a:p>
        </p:txBody>
      </p:sp>
      <p:sp>
        <p:nvSpPr>
          <p:cNvPr id="13" name="Parentesi graffa aperta 12"/>
          <p:cNvSpPr/>
          <p:nvPr/>
        </p:nvSpPr>
        <p:spPr>
          <a:xfrm>
            <a:off x="1259632" y="3861048"/>
            <a:ext cx="216024" cy="1728192"/>
          </a:xfrm>
          <a:prstGeom prst="leftBrace">
            <a:avLst/>
          </a:prstGeom>
          <a:ln>
            <a:solidFill>
              <a:srgbClr val="B8005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solidFill>
                <a:srgbClr val="CC0066"/>
              </a:solidFill>
            </a:endParaRPr>
          </a:p>
        </p:txBody>
      </p:sp>
      <p:sp>
        <p:nvSpPr>
          <p:cNvPr id="14" name="Parentesi graffa chiusa 13"/>
          <p:cNvSpPr/>
          <p:nvPr/>
        </p:nvSpPr>
        <p:spPr>
          <a:xfrm>
            <a:off x="7570686" y="3789040"/>
            <a:ext cx="216024" cy="1872208"/>
          </a:xfrm>
          <a:prstGeom prst="rightBrace">
            <a:avLst/>
          </a:prstGeom>
          <a:ln>
            <a:solidFill>
              <a:srgbClr val="B8005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18" name="Connettore 2 17"/>
          <p:cNvCxnSpPr/>
          <p:nvPr/>
        </p:nvCxnSpPr>
        <p:spPr>
          <a:xfrm>
            <a:off x="3779912" y="1918984"/>
            <a:ext cx="2880320" cy="1582024"/>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sp>
        <p:nvSpPr>
          <p:cNvPr id="21" name="Per 20"/>
          <p:cNvSpPr/>
          <p:nvPr/>
        </p:nvSpPr>
        <p:spPr>
          <a:xfrm>
            <a:off x="4355976" y="2060848"/>
            <a:ext cx="571504" cy="6429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Freccia circolare a destra 21"/>
          <p:cNvSpPr/>
          <p:nvPr/>
        </p:nvSpPr>
        <p:spPr>
          <a:xfrm>
            <a:off x="251520" y="1918984"/>
            <a:ext cx="1071570" cy="36724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4" name="CasellaDiTesto 23"/>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25" name="CasellaDiTesto 24"/>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26" name="CasellaDiTesto 25"/>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manovra espansiva per gli investimenti pubblici</a:t>
            </a:r>
            <a:endParaRPr lang="it-IT" sz="1500" b="1" dirty="0">
              <a:solidFill>
                <a:schemeClr val="bg1"/>
              </a:solidFill>
              <a:latin typeface="Calibri" pitchFamily="34" charset="0"/>
            </a:endParaRPr>
          </a:p>
        </p:txBody>
      </p:sp>
      <p:sp>
        <p:nvSpPr>
          <p:cNvPr id="15" name="CasellaDiTesto 14"/>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6"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8"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9"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20"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21" name="Rectangle 1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p>
        </p:txBody>
      </p:sp>
      <p:sp>
        <p:nvSpPr>
          <p:cNvPr id="13322" name="Rectangle 2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p>
        </p:txBody>
      </p:sp>
      <p:sp>
        <p:nvSpPr>
          <p:cNvPr id="13324" name="Rectangle 3"/>
          <p:cNvSpPr>
            <a:spLocks noChangeArrowheads="1"/>
          </p:cNvSpPr>
          <p:nvPr/>
        </p:nvSpPr>
        <p:spPr bwMode="auto">
          <a:xfrm>
            <a:off x="0" y="2724150"/>
            <a:ext cx="9144000" cy="0"/>
          </a:xfrm>
          <a:prstGeom prst="rect">
            <a:avLst/>
          </a:prstGeom>
          <a:noFill/>
          <a:ln w="9525">
            <a:noFill/>
            <a:miter lim="800000"/>
            <a:headEnd/>
            <a:tailEnd/>
          </a:ln>
        </p:spPr>
        <p:txBody>
          <a:bodyPr wrap="none" anchor="ctr">
            <a:spAutoFit/>
          </a:bodyPr>
          <a:lstStyle/>
          <a:p>
            <a:pPr eaLnBrk="0" hangingPunct="0"/>
            <a:endParaRPr lang="it-IT"/>
          </a:p>
        </p:txBody>
      </p:sp>
      <p:graphicFrame>
        <p:nvGraphicFramePr>
          <p:cNvPr id="23" name="Tabella 22"/>
          <p:cNvGraphicFramePr>
            <a:graphicFrameLocks noGrp="1"/>
          </p:cNvGraphicFramePr>
          <p:nvPr/>
        </p:nvGraphicFramePr>
        <p:xfrm>
          <a:off x="286291" y="908720"/>
          <a:ext cx="8519397" cy="3949890"/>
        </p:xfrm>
        <a:graphic>
          <a:graphicData uri="http://schemas.openxmlformats.org/drawingml/2006/table">
            <a:tbl>
              <a:tblPr/>
              <a:tblGrid>
                <a:gridCol w="1767191"/>
                <a:gridCol w="1582414"/>
                <a:gridCol w="2721520"/>
                <a:gridCol w="2448272"/>
              </a:tblGrid>
              <a:tr h="261802">
                <a:tc rowSpan="2">
                  <a:txBody>
                    <a:bodyPr/>
                    <a:lstStyle/>
                    <a:p>
                      <a:pPr>
                        <a:lnSpc>
                          <a:spcPct val="100000"/>
                        </a:lnSpc>
                        <a:spcAft>
                          <a:spcPts val="0"/>
                        </a:spcAft>
                      </a:pPr>
                      <a:r>
                        <a:rPr lang="it-IT" sz="1400" b="1" dirty="0">
                          <a:solidFill>
                            <a:srgbClr val="FFFFFF"/>
                          </a:solidFill>
                          <a:latin typeface="Calibri" pitchFamily="34" charset="0"/>
                          <a:ea typeface="Times New Roman"/>
                          <a:cs typeface="Calibri"/>
                        </a:rPr>
                        <a:t> </a:t>
                      </a:r>
                      <a:endParaRPr lang="it-IT" sz="1400" dirty="0">
                        <a:latin typeface="Calibri" pitchFamily="34" charset="0"/>
                        <a:ea typeface="Calibri"/>
                        <a:cs typeface="Times New Roman"/>
                      </a:endParaRPr>
                    </a:p>
                  </a:txBody>
                  <a:tcPr marL="18000" marR="1800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c gridSpan="2">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it-IT" sz="1600" b="1" dirty="0" smtClean="0">
                          <a:solidFill>
                            <a:schemeClr val="bg1"/>
                          </a:solidFill>
                          <a:latin typeface="Calibri" pitchFamily="34" charset="0"/>
                          <a:ea typeface="Times New Roman"/>
                          <a:cs typeface="Calibri"/>
                        </a:rPr>
                        <a:t>LEGGE</a:t>
                      </a:r>
                      <a:r>
                        <a:rPr lang="it-IT" sz="1600" b="1" baseline="0" dirty="0" smtClean="0">
                          <a:solidFill>
                            <a:schemeClr val="bg1"/>
                          </a:solidFill>
                          <a:latin typeface="Calibri" pitchFamily="34" charset="0"/>
                          <a:ea typeface="Times New Roman"/>
                          <a:cs typeface="Calibri"/>
                        </a:rPr>
                        <a:t> </a:t>
                      </a:r>
                      <a:r>
                        <a:rPr lang="it-IT" sz="1600" b="1" baseline="0" dirty="0" err="1" smtClean="0">
                          <a:solidFill>
                            <a:schemeClr val="bg1"/>
                          </a:solidFill>
                          <a:latin typeface="Calibri" pitchFamily="34" charset="0"/>
                          <a:ea typeface="Times New Roman"/>
                          <a:cs typeface="Calibri"/>
                        </a:rPr>
                        <a:t>DI</a:t>
                      </a:r>
                      <a:r>
                        <a:rPr lang="it-IT" sz="1600" b="1" dirty="0" smtClean="0">
                          <a:solidFill>
                            <a:schemeClr val="bg1"/>
                          </a:solidFill>
                          <a:latin typeface="Calibri" pitchFamily="34" charset="0"/>
                          <a:ea typeface="Times New Roman"/>
                          <a:cs typeface="Calibri"/>
                        </a:rPr>
                        <a:t> BILANCIO 2017-20</a:t>
                      </a:r>
                      <a:endParaRPr lang="it-IT" sz="1600" dirty="0" smtClean="0">
                        <a:solidFill>
                          <a:schemeClr val="bg1"/>
                        </a:solidFill>
                        <a:latin typeface="Calibri" pitchFamily="34" charset="0"/>
                        <a:ea typeface="Calibri"/>
                        <a:cs typeface="Times New Roman"/>
                      </a:endParaRPr>
                    </a:p>
                  </a:txBody>
                  <a:tcPr marL="18000" marR="1800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hMerge="1">
                  <a:txBody>
                    <a:bodyPr/>
                    <a:lstStyle/>
                    <a:p>
                      <a:endParaRPr lang="it-IT"/>
                    </a:p>
                  </a:txBody>
                  <a:tcPr/>
                </a:tc>
                <a:tc rowSpan="2">
                  <a:txBody>
                    <a:bodyPr/>
                    <a:lstStyle/>
                    <a:p>
                      <a:pPr marL="82550" marR="0" indent="0" algn="l" defTabSz="914305" rtl="0" eaLnBrk="1" fontAlgn="auto" latinLnBrk="0" hangingPunct="1">
                        <a:lnSpc>
                          <a:spcPct val="100000"/>
                        </a:lnSpc>
                        <a:spcBef>
                          <a:spcPts val="0"/>
                        </a:spcBef>
                        <a:spcAft>
                          <a:spcPts val="0"/>
                        </a:spcAft>
                        <a:buClrTx/>
                        <a:buSzTx/>
                        <a:buFontTx/>
                        <a:buNone/>
                        <a:tabLst/>
                        <a:defRPr/>
                      </a:pPr>
                      <a:r>
                        <a:rPr lang="it-IT" sz="1600" b="1" dirty="0" smtClean="0">
                          <a:solidFill>
                            <a:schemeClr val="bg1"/>
                          </a:solidFill>
                          <a:latin typeface="Calibri" pitchFamily="34" charset="0"/>
                          <a:ea typeface="Times New Roman"/>
                          <a:cs typeface="Calibri"/>
                        </a:rPr>
                        <a:t>A REGIME</a:t>
                      </a:r>
                      <a:endParaRPr lang="it-IT" sz="1600" dirty="0" smtClean="0">
                        <a:solidFill>
                          <a:schemeClr val="bg1"/>
                        </a:solidFill>
                        <a:latin typeface="Calibri" pitchFamily="34" charset="0"/>
                        <a:ea typeface="Calibri"/>
                        <a:cs typeface="Times New Roman"/>
                      </a:endParaRPr>
                    </a:p>
                  </a:txBody>
                  <a:tcPr marL="7200" marR="0" marT="0" marB="0" anchor="ctr">
                    <a:lnL w="12700" cap="flat" cmpd="sng" algn="ctr">
                      <a:solidFill>
                        <a:schemeClr val="bg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r>
              <a:tr h="266245">
                <a:tc vMerge="1">
                  <a:txBody>
                    <a:bodyPr/>
                    <a:lstStyle/>
                    <a:p>
                      <a:pPr>
                        <a:lnSpc>
                          <a:spcPct val="100000"/>
                        </a:lnSpc>
                        <a:spcAft>
                          <a:spcPts val="0"/>
                        </a:spcAft>
                      </a:pPr>
                      <a:endParaRPr lang="it-IT" sz="1600" dirty="0">
                        <a:latin typeface="Arial Narrow" pitchFamily="34" charset="0"/>
                        <a:ea typeface="Calibri"/>
                        <a:cs typeface="Times New Roman"/>
                      </a:endParaRPr>
                    </a:p>
                  </a:txBody>
                  <a:tcPr marL="18000" marR="18000" marT="0" marB="0" anchor="ctr" anchorCtr="1">
                    <a:lnL w="12700" cap="flat" cmpd="sng" algn="ctr">
                      <a:solidFill>
                        <a:srgbClr val="FFFFFF"/>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c>
                  <a:txBody>
                    <a:bodyPr/>
                    <a:lstStyle/>
                    <a:p>
                      <a:pPr indent="102235" algn="r">
                        <a:lnSpc>
                          <a:spcPct val="100000"/>
                        </a:lnSpc>
                        <a:spcAft>
                          <a:spcPts val="0"/>
                        </a:spcAft>
                      </a:pPr>
                      <a:r>
                        <a:rPr lang="it-IT" sz="1600" b="1" dirty="0">
                          <a:solidFill>
                            <a:schemeClr val="bg1"/>
                          </a:solidFill>
                          <a:latin typeface="Calibri" pitchFamily="34" charset="0"/>
                          <a:ea typeface="Times New Roman"/>
                          <a:cs typeface="Calibri"/>
                        </a:rPr>
                        <a:t>%  comuni</a:t>
                      </a:r>
                      <a:endParaRPr lang="it-IT" sz="1600" dirty="0">
                        <a:solidFill>
                          <a:schemeClr val="bg1"/>
                        </a:solidFill>
                        <a:latin typeface="Calibri" pitchFamily="34" charset="0"/>
                        <a:ea typeface="Calibri"/>
                        <a:cs typeface="Times New Roman"/>
                      </a:endParaRPr>
                    </a:p>
                  </a:txBody>
                  <a:tcPr marL="18000" marR="54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c>
                  <a:txBody>
                    <a:bodyPr/>
                    <a:lstStyle/>
                    <a:p>
                      <a:pPr indent="102235" algn="r">
                        <a:lnSpc>
                          <a:spcPct val="100000"/>
                        </a:lnSpc>
                        <a:spcAft>
                          <a:spcPts val="0"/>
                        </a:spcAft>
                      </a:pPr>
                      <a:r>
                        <a:rPr lang="it-IT" sz="1600" b="1" dirty="0">
                          <a:solidFill>
                            <a:schemeClr val="bg1"/>
                          </a:solidFill>
                          <a:latin typeface="Calibri" pitchFamily="34" charset="0"/>
                          <a:ea typeface="Times New Roman"/>
                          <a:cs typeface="Calibri"/>
                        </a:rPr>
                        <a:t>Importo </a:t>
                      </a:r>
                      <a:r>
                        <a:rPr lang="it-IT" sz="1600" b="1" dirty="0" smtClean="0">
                          <a:solidFill>
                            <a:schemeClr val="bg1"/>
                          </a:solidFill>
                          <a:latin typeface="Calibri" pitchFamily="34" charset="0"/>
                          <a:ea typeface="Times New Roman"/>
                          <a:cs typeface="Calibri"/>
                        </a:rPr>
                        <a:t>totale bilancio 2015</a:t>
                      </a:r>
                      <a:endParaRPr lang="it-IT" sz="1600" dirty="0">
                        <a:solidFill>
                          <a:schemeClr val="bg1"/>
                        </a:solidFill>
                        <a:latin typeface="Calibri" pitchFamily="34" charset="0"/>
                        <a:ea typeface="Calibri"/>
                        <a:cs typeface="Times New Roman"/>
                      </a:endParaRPr>
                    </a:p>
                  </a:txBody>
                  <a:tcPr marL="18000" marR="72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c vMerge="1">
                  <a:txBody>
                    <a:bodyPr/>
                    <a:lstStyle/>
                    <a:p>
                      <a:pPr marL="0" marR="0" indent="0" algn="r" defTabSz="914305" rtl="0" eaLnBrk="1" fontAlgn="auto" latinLnBrk="0" hangingPunct="1">
                        <a:lnSpc>
                          <a:spcPct val="115000"/>
                        </a:lnSpc>
                        <a:spcBef>
                          <a:spcPts val="0"/>
                        </a:spcBef>
                        <a:spcAft>
                          <a:spcPts val="0"/>
                        </a:spcAft>
                        <a:buClrTx/>
                        <a:buSzTx/>
                        <a:buFontTx/>
                        <a:buNone/>
                        <a:tabLst/>
                        <a:defRPr/>
                      </a:pPr>
                      <a:endParaRPr lang="it-IT" sz="1400" dirty="0" smtClean="0">
                        <a:solidFill>
                          <a:schemeClr val="bg1"/>
                        </a:solidFill>
                        <a:latin typeface="Arial Narrow" pitchFamily="34" charset="0"/>
                        <a:ea typeface="Calibri"/>
                        <a:cs typeface="Times New Roman"/>
                      </a:endParaRPr>
                    </a:p>
                  </a:txBody>
                  <a:tcPr marL="6493" marR="6493" marT="0" marB="0" anchor="ctr">
                    <a:lnL w="12700" cap="flat" cmpd="sng" algn="ctr">
                      <a:solidFill>
                        <a:schemeClr val="bg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r>
              <a:tr h="744927">
                <a:tc>
                  <a:txBody>
                    <a:bodyPr/>
                    <a:lstStyle/>
                    <a:p>
                      <a:pPr algn="l">
                        <a:lnSpc>
                          <a:spcPct val="100000"/>
                        </a:lnSpc>
                        <a:spcAft>
                          <a:spcPts val="0"/>
                        </a:spcAft>
                      </a:pPr>
                      <a:r>
                        <a:rPr lang="it-IT" sz="1500" b="1" dirty="0">
                          <a:solidFill>
                            <a:srgbClr val="ED1370"/>
                          </a:solidFill>
                          <a:latin typeface="Calibri" pitchFamily="34" charset="0"/>
                          <a:ea typeface="Times New Roman"/>
                          <a:cs typeface="Calibri"/>
                        </a:rPr>
                        <a:t>E c/</a:t>
                      </a:r>
                      <a:r>
                        <a:rPr lang="it-IT" sz="1500" b="1" dirty="0" err="1">
                          <a:solidFill>
                            <a:srgbClr val="ED1370"/>
                          </a:solidFill>
                          <a:latin typeface="Calibri" pitchFamily="34" charset="0"/>
                          <a:ea typeface="Times New Roman"/>
                          <a:cs typeface="Calibri"/>
                        </a:rPr>
                        <a:t>cap</a:t>
                      </a:r>
                      <a:r>
                        <a:rPr lang="it-IT" sz="1500" b="1" dirty="0">
                          <a:solidFill>
                            <a:srgbClr val="ED1370"/>
                          </a:solidFill>
                          <a:latin typeface="Calibri" pitchFamily="34" charset="0"/>
                          <a:ea typeface="Times New Roman"/>
                          <a:cs typeface="Calibri"/>
                        </a:rPr>
                        <a:t> </a:t>
                      </a:r>
                      <a:r>
                        <a:rPr lang="it-IT" sz="1500" b="1" dirty="0" smtClean="0">
                          <a:solidFill>
                            <a:srgbClr val="ED1370"/>
                          </a:solidFill>
                          <a:latin typeface="Calibri" pitchFamily="34" charset="0"/>
                          <a:ea typeface="Times New Roman"/>
                          <a:cs typeface="Calibri"/>
                        </a:rPr>
                        <a:t>(oneri, cessioni patrimonio, </a:t>
                      </a:r>
                      <a:r>
                        <a:rPr lang="it-IT" sz="1500" b="1" dirty="0" err="1" smtClean="0">
                          <a:solidFill>
                            <a:srgbClr val="ED1370"/>
                          </a:solidFill>
                          <a:latin typeface="Calibri" pitchFamily="34" charset="0"/>
                          <a:ea typeface="Times New Roman"/>
                          <a:cs typeface="Calibri"/>
                        </a:rPr>
                        <a:t>trasf</a:t>
                      </a:r>
                      <a:r>
                        <a:rPr lang="it-IT" sz="1500" b="1" dirty="0" smtClean="0">
                          <a:solidFill>
                            <a:srgbClr val="ED1370"/>
                          </a:solidFill>
                          <a:latin typeface="Calibri" pitchFamily="34" charset="0"/>
                          <a:ea typeface="Times New Roman"/>
                          <a:cs typeface="Calibri"/>
                        </a:rPr>
                        <a:t>. in c/</a:t>
                      </a:r>
                      <a:r>
                        <a:rPr lang="it-IT" sz="1500" b="1" dirty="0" err="1" smtClean="0">
                          <a:solidFill>
                            <a:srgbClr val="ED1370"/>
                          </a:solidFill>
                          <a:latin typeface="Calibri" pitchFamily="34" charset="0"/>
                          <a:ea typeface="Times New Roman"/>
                          <a:cs typeface="Calibri"/>
                        </a:rPr>
                        <a:t>cap</a:t>
                      </a:r>
                      <a:r>
                        <a:rPr lang="it-IT" sz="1500" b="1" dirty="0" smtClean="0">
                          <a:solidFill>
                            <a:srgbClr val="ED1370"/>
                          </a:solidFill>
                          <a:latin typeface="Calibri" pitchFamily="34" charset="0"/>
                          <a:ea typeface="Times New Roman"/>
                          <a:cs typeface="Calibri"/>
                        </a:rPr>
                        <a:t>)</a:t>
                      </a:r>
                      <a:endParaRPr lang="it-IT" sz="1500" b="1" dirty="0">
                        <a:solidFill>
                          <a:srgbClr val="ED1370"/>
                        </a:solidFill>
                        <a:latin typeface="Calibri" pitchFamily="34" charset="0"/>
                        <a:ea typeface="Calibri"/>
                        <a:cs typeface="Times New Roman"/>
                      </a:endParaRPr>
                    </a:p>
                  </a:txBody>
                  <a:tcPr marL="36000" marR="36000" marT="18000" marB="18000" anchor="ctr">
                    <a:lnL w="12700" cap="flat" cmpd="sng" algn="ctr">
                      <a:solidFill>
                        <a:schemeClr val="bg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r">
                        <a:lnSpc>
                          <a:spcPct val="100000"/>
                        </a:lnSpc>
                        <a:spcAft>
                          <a:spcPts val="0"/>
                        </a:spcAft>
                      </a:pPr>
                      <a:r>
                        <a:rPr lang="it-IT" sz="1500" b="1" dirty="0">
                          <a:solidFill>
                            <a:srgbClr val="ED1370"/>
                          </a:solidFill>
                          <a:latin typeface="Calibri" pitchFamily="34" charset="0"/>
                          <a:ea typeface="Times New Roman"/>
                          <a:cs typeface="Calibri"/>
                        </a:rPr>
                        <a:t>100%</a:t>
                      </a:r>
                      <a:endParaRPr lang="it-IT" sz="1500" b="1" dirty="0">
                        <a:solidFill>
                          <a:srgbClr val="ED1370"/>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r">
                        <a:lnSpc>
                          <a:spcPct val="100000"/>
                        </a:lnSpc>
                        <a:spcAft>
                          <a:spcPts val="0"/>
                        </a:spcAft>
                      </a:pPr>
                      <a:r>
                        <a:rPr lang="it-IT" sz="1500" b="1" dirty="0" smtClean="0">
                          <a:solidFill>
                            <a:srgbClr val="ED1370"/>
                          </a:solidFill>
                          <a:latin typeface="Calibri" pitchFamily="34" charset="0"/>
                          <a:ea typeface="Times New Roman"/>
                          <a:cs typeface="Calibri"/>
                        </a:rPr>
                        <a:t>10,4 miliardi</a:t>
                      </a:r>
                      <a:endParaRPr lang="it-IT" sz="1500" b="1" dirty="0">
                        <a:solidFill>
                          <a:srgbClr val="ED1370"/>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marL="82550" indent="0" algn="l">
                        <a:lnSpc>
                          <a:spcPct val="100000"/>
                        </a:lnSpc>
                        <a:spcAft>
                          <a:spcPts val="0"/>
                        </a:spcAft>
                      </a:pPr>
                      <a:r>
                        <a:rPr lang="it-IT" sz="1500" b="1" dirty="0">
                          <a:solidFill>
                            <a:srgbClr val="ED1370"/>
                          </a:solidFill>
                          <a:latin typeface="Calibri" pitchFamily="34" charset="0"/>
                          <a:ea typeface="Times New Roman"/>
                          <a:cs typeface="Calibri"/>
                        </a:rPr>
                        <a:t>Confermato</a:t>
                      </a:r>
                      <a:endParaRPr lang="it-IT" sz="1500" b="1" dirty="0">
                        <a:solidFill>
                          <a:srgbClr val="ED1370"/>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981589">
                <a:tc>
                  <a:txBody>
                    <a:bodyPr/>
                    <a:lstStyle/>
                    <a:p>
                      <a:pPr algn="l">
                        <a:lnSpc>
                          <a:spcPct val="100000"/>
                        </a:lnSpc>
                        <a:spcAft>
                          <a:spcPts val="0"/>
                        </a:spcAft>
                      </a:pPr>
                      <a:r>
                        <a:rPr lang="it-IT" sz="1500" b="1" dirty="0">
                          <a:solidFill>
                            <a:schemeClr val="tx1"/>
                          </a:solidFill>
                          <a:latin typeface="Calibri" pitchFamily="34" charset="0"/>
                          <a:ea typeface="Times New Roman"/>
                          <a:cs typeface="Calibri"/>
                        </a:rPr>
                        <a:t>Avanzo di </a:t>
                      </a:r>
                      <a:r>
                        <a:rPr lang="it-IT" sz="1500" b="1" dirty="0" smtClean="0">
                          <a:solidFill>
                            <a:schemeClr val="tx1"/>
                          </a:solidFill>
                          <a:latin typeface="Calibri" pitchFamily="34" charset="0"/>
                          <a:ea typeface="Times New Roman"/>
                          <a:cs typeface="Calibri"/>
                        </a:rPr>
                        <a:t>amministrazione, </a:t>
                      </a:r>
                      <a:r>
                        <a:rPr lang="it-IT" sz="1500" b="1" dirty="0">
                          <a:solidFill>
                            <a:schemeClr val="tx1"/>
                          </a:solidFill>
                          <a:latin typeface="Calibri" pitchFamily="34" charset="0"/>
                          <a:ea typeface="Times New Roman"/>
                          <a:cs typeface="Calibri"/>
                        </a:rPr>
                        <a:t>nei limiti concessi dalla L. Bilancio 2017 </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bg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c>
                  <a:txBody>
                    <a:bodyPr/>
                    <a:lstStyle/>
                    <a:p>
                      <a:pPr algn="r">
                        <a:lnSpc>
                          <a:spcPct val="100000"/>
                        </a:lnSpc>
                        <a:spcAft>
                          <a:spcPts val="0"/>
                        </a:spcAft>
                      </a:pPr>
                      <a:r>
                        <a:rPr lang="it-IT" sz="1500" b="1" dirty="0" smtClean="0">
                          <a:solidFill>
                            <a:schemeClr val="tx1"/>
                          </a:solidFill>
                          <a:latin typeface="Calibri" pitchFamily="34" charset="0"/>
                          <a:ea typeface="Times New Roman"/>
                          <a:cs typeface="Calibri"/>
                        </a:rPr>
                        <a:t>67%</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c>
                  <a:txBody>
                    <a:bodyPr/>
                    <a:lstStyle/>
                    <a:p>
                      <a:pPr algn="r">
                        <a:lnSpc>
                          <a:spcPct val="100000"/>
                        </a:lnSpc>
                        <a:spcAft>
                          <a:spcPts val="0"/>
                        </a:spcAft>
                      </a:pPr>
                      <a:r>
                        <a:rPr lang="it-IT" sz="1500" b="1" dirty="0" smtClean="0">
                          <a:solidFill>
                            <a:schemeClr val="tx1"/>
                          </a:solidFill>
                          <a:latin typeface="Calibri" pitchFamily="34" charset="0"/>
                          <a:ea typeface="Times New Roman"/>
                          <a:cs typeface="Calibri"/>
                        </a:rPr>
                        <a:t>Fino a </a:t>
                      </a:r>
                      <a:r>
                        <a:rPr lang="it-IT" sz="1500" b="1" dirty="0" err="1" smtClean="0">
                          <a:solidFill>
                            <a:schemeClr val="tx1"/>
                          </a:solidFill>
                          <a:latin typeface="Calibri" pitchFamily="34" charset="0"/>
                          <a:ea typeface="Times New Roman"/>
                          <a:cs typeface="Calibri"/>
                        </a:rPr>
                        <a:t>max</a:t>
                      </a:r>
                      <a:r>
                        <a:rPr lang="it-IT" sz="1500" b="1" dirty="0" smtClean="0">
                          <a:solidFill>
                            <a:schemeClr val="tx1"/>
                          </a:solidFill>
                          <a:latin typeface="Calibri" pitchFamily="34" charset="0"/>
                          <a:ea typeface="Times New Roman"/>
                          <a:cs typeface="Calibri"/>
                        </a:rPr>
                        <a:t> 700 </a:t>
                      </a:r>
                      <a:r>
                        <a:rPr lang="it-IT" sz="1500" b="1" dirty="0" err="1" smtClean="0">
                          <a:solidFill>
                            <a:schemeClr val="tx1"/>
                          </a:solidFill>
                          <a:latin typeface="Calibri" pitchFamily="34" charset="0"/>
                          <a:ea typeface="Times New Roman"/>
                          <a:cs typeface="Calibri"/>
                        </a:rPr>
                        <a:t>mln</a:t>
                      </a:r>
                      <a:endParaRPr lang="it-IT" sz="1500" b="1" dirty="0">
                        <a:solidFill>
                          <a:schemeClr val="tx1"/>
                        </a:solidFill>
                        <a:latin typeface="Calibri" pitchFamily="34" charset="0"/>
                        <a:ea typeface="Calibri"/>
                        <a:cs typeface="Times New Roman"/>
                      </a:endParaRPr>
                    </a:p>
                    <a:p>
                      <a:pPr algn="r">
                        <a:lnSpc>
                          <a:spcPct val="100000"/>
                        </a:lnSpc>
                        <a:spcAft>
                          <a:spcPts val="0"/>
                        </a:spcAft>
                      </a:pPr>
                      <a:r>
                        <a:rPr lang="it-IT" sz="1500" b="1" dirty="0">
                          <a:solidFill>
                            <a:schemeClr val="tx1"/>
                          </a:solidFill>
                          <a:latin typeface="Calibri" pitchFamily="34" charset="0"/>
                          <a:ea typeface="Times New Roman"/>
                          <a:cs typeface="Calibri"/>
                        </a:rPr>
                        <a:t>(importo avanzo </a:t>
                      </a:r>
                      <a:r>
                        <a:rPr lang="it-IT" sz="1500" b="1" dirty="0" smtClean="0">
                          <a:solidFill>
                            <a:schemeClr val="tx1"/>
                          </a:solidFill>
                          <a:latin typeface="Calibri" pitchFamily="34" charset="0"/>
                          <a:ea typeface="Times New Roman"/>
                          <a:cs typeface="Calibri"/>
                        </a:rPr>
                        <a:t>2,5 miliardi) </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c>
                  <a:txBody>
                    <a:bodyPr/>
                    <a:lstStyle/>
                    <a:p>
                      <a:pPr marL="82550" indent="0" algn="l">
                        <a:lnSpc>
                          <a:spcPct val="100000"/>
                        </a:lnSpc>
                        <a:spcAft>
                          <a:spcPts val="0"/>
                        </a:spcAft>
                      </a:pPr>
                      <a:r>
                        <a:rPr lang="it-IT" sz="1500" b="1" dirty="0">
                          <a:solidFill>
                            <a:schemeClr val="tx1"/>
                          </a:solidFill>
                          <a:latin typeface="Calibri" pitchFamily="34" charset="0"/>
                          <a:ea typeface="Times New Roman"/>
                          <a:cs typeface="Calibri"/>
                        </a:rPr>
                        <a:t>Spazi finanziari c</a:t>
                      </a:r>
                      <a:r>
                        <a:rPr lang="it-IT" sz="1500" b="1" kern="1200" dirty="0">
                          <a:solidFill>
                            <a:schemeClr val="tx1"/>
                          </a:solidFill>
                          <a:latin typeface="Calibri" pitchFamily="34" charset="0"/>
                          <a:ea typeface="Times New Roman"/>
                          <a:cs typeface="Calibri"/>
                        </a:rPr>
                        <a:t>oncessi </a:t>
                      </a:r>
                      <a:r>
                        <a:rPr lang="it-IT" sz="1500" b="1" kern="1200" dirty="0" smtClean="0">
                          <a:solidFill>
                            <a:schemeClr val="tx1"/>
                          </a:solidFill>
                          <a:latin typeface="Calibri" pitchFamily="34" charset="0"/>
                          <a:ea typeface="Times New Roman"/>
                          <a:cs typeface="Calibri"/>
                        </a:rPr>
                        <a:t> </a:t>
                      </a:r>
                    </a:p>
                    <a:p>
                      <a:pPr marL="82550" indent="0" algn="l">
                        <a:lnSpc>
                          <a:spcPct val="100000"/>
                        </a:lnSpc>
                        <a:spcAft>
                          <a:spcPts val="0"/>
                        </a:spcAft>
                      </a:pPr>
                      <a:r>
                        <a:rPr lang="it-IT" sz="1500" b="1" kern="1200" dirty="0" smtClean="0">
                          <a:solidFill>
                            <a:schemeClr val="tx1"/>
                          </a:solidFill>
                          <a:latin typeface="Calibri" pitchFamily="34" charset="0"/>
                          <a:ea typeface="Times New Roman"/>
                          <a:cs typeface="Calibri"/>
                        </a:rPr>
                        <a:t>dal Governo </a:t>
                      </a:r>
                      <a:r>
                        <a:rPr lang="it-IT" sz="1500" b="1" dirty="0" smtClean="0">
                          <a:solidFill>
                            <a:schemeClr val="tx1"/>
                          </a:solidFill>
                          <a:latin typeface="Calibri" pitchFamily="34" charset="0"/>
                          <a:ea typeface="Times New Roman"/>
                          <a:cs typeface="Calibri"/>
                        </a:rPr>
                        <a:t>ai comuni che hanno disponibilità</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r>
              <a:tr h="744927">
                <a:tc>
                  <a:txBody>
                    <a:bodyPr/>
                    <a:lstStyle/>
                    <a:p>
                      <a:pPr algn="l">
                        <a:lnSpc>
                          <a:spcPct val="100000"/>
                        </a:lnSpc>
                        <a:spcAft>
                          <a:spcPts val="0"/>
                        </a:spcAft>
                      </a:pPr>
                      <a:r>
                        <a:rPr lang="it-IT" sz="1500" b="1" dirty="0">
                          <a:solidFill>
                            <a:schemeClr val="tx1"/>
                          </a:solidFill>
                          <a:latin typeface="Calibri" pitchFamily="34" charset="0"/>
                          <a:ea typeface="Times New Roman"/>
                          <a:cs typeface="Calibri"/>
                        </a:rPr>
                        <a:t>Indebitamento nel limite </a:t>
                      </a:r>
                      <a:r>
                        <a:rPr lang="it-IT" sz="1500" b="1" dirty="0" smtClean="0">
                          <a:solidFill>
                            <a:schemeClr val="tx1"/>
                          </a:solidFill>
                          <a:latin typeface="Calibri" pitchFamily="34" charset="0"/>
                          <a:ea typeface="Times New Roman"/>
                          <a:cs typeface="Calibri"/>
                        </a:rPr>
                        <a:t>del </a:t>
                      </a:r>
                      <a:r>
                        <a:rPr lang="it-IT" sz="1500" b="1" dirty="0">
                          <a:solidFill>
                            <a:schemeClr val="tx1"/>
                          </a:solidFill>
                          <a:latin typeface="Calibri" pitchFamily="34" charset="0"/>
                          <a:ea typeface="Times New Roman"/>
                          <a:cs typeface="Calibri"/>
                        </a:rPr>
                        <a:t>saldo </a:t>
                      </a:r>
                      <a:r>
                        <a:rPr lang="it-IT" sz="1500" b="1" dirty="0" smtClean="0">
                          <a:solidFill>
                            <a:schemeClr val="tx1"/>
                          </a:solidFill>
                          <a:latin typeface="Calibri" pitchFamily="34" charset="0"/>
                          <a:ea typeface="Times New Roman"/>
                          <a:cs typeface="Calibri"/>
                        </a:rPr>
                        <a:t>&gt; 0 </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bg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r">
                        <a:lnSpc>
                          <a:spcPct val="100000"/>
                        </a:lnSpc>
                        <a:spcAft>
                          <a:spcPts val="0"/>
                        </a:spcAft>
                      </a:pPr>
                      <a:r>
                        <a:rPr lang="it-IT" sz="1500" b="1" dirty="0" smtClean="0">
                          <a:solidFill>
                            <a:schemeClr val="tx1"/>
                          </a:solidFill>
                          <a:latin typeface="Calibri" pitchFamily="34" charset="0"/>
                          <a:ea typeface="Times New Roman"/>
                          <a:cs typeface="Calibri"/>
                        </a:rPr>
                        <a:t>77%</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r">
                        <a:lnSpc>
                          <a:spcPct val="100000"/>
                        </a:lnSpc>
                        <a:spcAft>
                          <a:spcPts val="0"/>
                        </a:spcAft>
                      </a:pPr>
                      <a:r>
                        <a:rPr lang="it-IT" sz="1500" b="1" dirty="0" smtClean="0">
                          <a:solidFill>
                            <a:schemeClr val="tx1"/>
                          </a:solidFill>
                          <a:latin typeface="Calibri" pitchFamily="34" charset="0"/>
                          <a:ea typeface="Times New Roman"/>
                          <a:cs typeface="Calibri"/>
                        </a:rPr>
                        <a:t>3,3 miliardi</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marL="95250" indent="6350" algn="l">
                        <a:lnSpc>
                          <a:spcPct val="100000"/>
                        </a:lnSpc>
                        <a:spcAft>
                          <a:spcPts val="0"/>
                        </a:spcAft>
                      </a:pPr>
                      <a:r>
                        <a:rPr lang="it-IT" sz="1500" b="1" dirty="0">
                          <a:solidFill>
                            <a:schemeClr val="tx1"/>
                          </a:solidFill>
                          <a:latin typeface="Calibri" pitchFamily="34" charset="0"/>
                          <a:ea typeface="Times New Roman"/>
                          <a:cs typeface="Calibri"/>
                        </a:rPr>
                        <a:t>Principio del </a:t>
                      </a:r>
                      <a:r>
                        <a:rPr lang="it-IT" sz="1500" b="1" dirty="0" smtClean="0">
                          <a:solidFill>
                            <a:schemeClr val="tx1"/>
                          </a:solidFill>
                          <a:latin typeface="Calibri" pitchFamily="34" charset="0"/>
                          <a:ea typeface="Times New Roman"/>
                          <a:cs typeface="Calibri"/>
                        </a:rPr>
                        <a:t>pareggio di bilancio spinge </a:t>
                      </a:r>
                      <a:r>
                        <a:rPr lang="it-IT" sz="1500" b="1" dirty="0">
                          <a:solidFill>
                            <a:schemeClr val="tx1"/>
                          </a:solidFill>
                          <a:latin typeface="Calibri" pitchFamily="34" charset="0"/>
                          <a:ea typeface="Times New Roman"/>
                          <a:cs typeface="Calibri"/>
                        </a:rPr>
                        <a:t>gli spazi di indebitamento ad annullarsi</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744927">
                <a:tc>
                  <a:txBody>
                    <a:bodyPr/>
                    <a:lstStyle/>
                    <a:p>
                      <a:pPr algn="l">
                        <a:lnSpc>
                          <a:spcPct val="100000"/>
                        </a:lnSpc>
                        <a:spcAft>
                          <a:spcPts val="0"/>
                        </a:spcAft>
                      </a:pPr>
                      <a:r>
                        <a:rPr lang="it-IT" sz="1500" b="1" dirty="0">
                          <a:solidFill>
                            <a:schemeClr val="tx1"/>
                          </a:solidFill>
                          <a:latin typeface="Calibri" pitchFamily="34" charset="0"/>
                          <a:ea typeface="Times New Roman"/>
                          <a:cs typeface="Calibri"/>
                        </a:rPr>
                        <a:t>Piano </a:t>
                      </a:r>
                      <a:r>
                        <a:rPr lang="it-IT" sz="1500" b="1" dirty="0" smtClean="0">
                          <a:solidFill>
                            <a:schemeClr val="tx1"/>
                          </a:solidFill>
                          <a:latin typeface="Calibri" pitchFamily="34" charset="0"/>
                          <a:ea typeface="Times New Roman"/>
                          <a:cs typeface="Calibri"/>
                        </a:rPr>
                        <a:t>periferie </a:t>
                      </a:r>
                    </a:p>
                    <a:p>
                      <a:pPr algn="l">
                        <a:lnSpc>
                          <a:spcPct val="100000"/>
                        </a:lnSpc>
                        <a:spcAft>
                          <a:spcPts val="0"/>
                        </a:spcAft>
                      </a:pPr>
                      <a:r>
                        <a:rPr lang="it-IT" sz="1500" b="1" dirty="0" smtClean="0">
                          <a:solidFill>
                            <a:schemeClr val="tx1"/>
                          </a:solidFill>
                          <a:latin typeface="Calibri" pitchFamily="34" charset="0"/>
                          <a:ea typeface="Times New Roman"/>
                          <a:cs typeface="Calibri"/>
                        </a:rPr>
                        <a:t>Patti</a:t>
                      </a:r>
                      <a:r>
                        <a:rPr lang="it-IT" sz="1500" b="1" baseline="0" dirty="0" smtClean="0">
                          <a:solidFill>
                            <a:schemeClr val="tx1"/>
                          </a:solidFill>
                          <a:latin typeface="Calibri" pitchFamily="34" charset="0"/>
                          <a:ea typeface="Times New Roman"/>
                          <a:cs typeface="Calibri"/>
                        </a:rPr>
                        <a:t> per lo sviluppo</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bg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c>
                  <a:txBody>
                    <a:bodyPr/>
                    <a:lstStyle/>
                    <a:p>
                      <a:pPr algn="r">
                        <a:lnSpc>
                          <a:spcPct val="100000"/>
                        </a:lnSpc>
                        <a:spcAft>
                          <a:spcPts val="0"/>
                        </a:spcAft>
                      </a:pPr>
                      <a:r>
                        <a:rPr lang="it-IT" sz="1500" b="1" dirty="0" smtClean="0">
                          <a:solidFill>
                            <a:schemeClr val="tx1"/>
                          </a:solidFill>
                          <a:latin typeface="Calibri" pitchFamily="34" charset="0"/>
                          <a:ea typeface="Times New Roman"/>
                          <a:cs typeface="Calibri"/>
                        </a:rPr>
                        <a:t>Regioni del sud </a:t>
                      </a:r>
                    </a:p>
                    <a:p>
                      <a:pPr algn="r">
                        <a:lnSpc>
                          <a:spcPct val="100000"/>
                        </a:lnSpc>
                        <a:spcAft>
                          <a:spcPts val="0"/>
                        </a:spcAft>
                      </a:pPr>
                      <a:r>
                        <a:rPr lang="it-IT" sz="1500" b="1" dirty="0" smtClean="0">
                          <a:solidFill>
                            <a:schemeClr val="tx1"/>
                          </a:solidFill>
                          <a:latin typeface="Calibri" pitchFamily="34" charset="0"/>
                          <a:ea typeface="Times New Roman"/>
                          <a:cs typeface="Calibri"/>
                        </a:rPr>
                        <a:t>e Città metro</a:t>
                      </a:r>
                      <a:endParaRPr lang="it-IT" sz="1500" b="1" dirty="0" smtClean="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c>
                  <a:txBody>
                    <a:bodyPr/>
                    <a:lstStyle/>
                    <a:p>
                      <a:pPr algn="r">
                        <a:lnSpc>
                          <a:spcPct val="100000"/>
                        </a:lnSpc>
                        <a:spcAft>
                          <a:spcPts val="0"/>
                        </a:spcAft>
                      </a:pPr>
                      <a:r>
                        <a:rPr lang="it-IT" sz="1500" b="1" dirty="0">
                          <a:solidFill>
                            <a:schemeClr val="tx1"/>
                          </a:solidFill>
                          <a:latin typeface="Calibri" pitchFamily="34" charset="0"/>
                          <a:ea typeface="Times New Roman"/>
                          <a:cs typeface="Calibri"/>
                        </a:rPr>
                        <a:t>1,6 </a:t>
                      </a:r>
                      <a:r>
                        <a:rPr lang="it-IT" sz="1500" b="1" dirty="0" err="1">
                          <a:solidFill>
                            <a:schemeClr val="tx1"/>
                          </a:solidFill>
                          <a:latin typeface="Calibri" pitchFamily="34" charset="0"/>
                          <a:ea typeface="Times New Roman"/>
                          <a:cs typeface="Calibri"/>
                        </a:rPr>
                        <a:t>mld</a:t>
                      </a:r>
                      <a:r>
                        <a:rPr lang="it-IT" sz="1500" b="1" dirty="0">
                          <a:solidFill>
                            <a:schemeClr val="tx1"/>
                          </a:solidFill>
                          <a:latin typeface="Calibri" pitchFamily="34" charset="0"/>
                          <a:ea typeface="Times New Roman"/>
                          <a:cs typeface="Calibri"/>
                        </a:rPr>
                        <a:t> </a:t>
                      </a:r>
                      <a:endParaRPr lang="it-IT" sz="1500" b="1" dirty="0" smtClean="0">
                        <a:solidFill>
                          <a:schemeClr val="tx1"/>
                        </a:solidFill>
                        <a:latin typeface="Calibri" pitchFamily="34" charset="0"/>
                        <a:ea typeface="Times New Roman"/>
                        <a:cs typeface="Calibri"/>
                      </a:endParaRPr>
                    </a:p>
                    <a:p>
                      <a:pPr algn="r">
                        <a:lnSpc>
                          <a:spcPct val="100000"/>
                        </a:lnSpc>
                        <a:spcAft>
                          <a:spcPts val="0"/>
                        </a:spcAft>
                      </a:pPr>
                      <a:r>
                        <a:rPr lang="it-IT" sz="1500" b="1" dirty="0" smtClean="0">
                          <a:solidFill>
                            <a:schemeClr val="tx1"/>
                          </a:solidFill>
                          <a:latin typeface="Calibri" pitchFamily="34" charset="0"/>
                          <a:ea typeface="Times New Roman"/>
                          <a:cs typeface="Calibri"/>
                        </a:rPr>
                        <a:t>nazionali aggiuntivi</a:t>
                      </a:r>
                    </a:p>
                    <a:p>
                      <a:pPr algn="r">
                        <a:lnSpc>
                          <a:spcPct val="100000"/>
                        </a:lnSpc>
                        <a:spcAft>
                          <a:spcPts val="0"/>
                        </a:spcAft>
                      </a:pPr>
                      <a:r>
                        <a:rPr lang="it-IT" sz="1500" b="1" dirty="0" smtClean="0">
                          <a:solidFill>
                            <a:schemeClr val="tx1"/>
                          </a:solidFill>
                          <a:latin typeface="Calibri" pitchFamily="34" charset="0"/>
                          <a:ea typeface="Calibri"/>
                          <a:cs typeface="Calibri"/>
                        </a:rPr>
                        <a:t>Fondi di coesione FSC</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c>
                  <a:txBody>
                    <a:bodyPr/>
                    <a:lstStyle/>
                    <a:p>
                      <a:pPr marL="82550" indent="19050" algn="l">
                        <a:lnSpc>
                          <a:spcPct val="100000"/>
                        </a:lnSpc>
                        <a:spcAft>
                          <a:spcPts val="0"/>
                        </a:spcAft>
                      </a:pPr>
                      <a:r>
                        <a:rPr lang="it-IT" sz="1500" b="1" dirty="0" smtClean="0">
                          <a:solidFill>
                            <a:schemeClr val="tx1"/>
                          </a:solidFill>
                          <a:latin typeface="Calibri" pitchFamily="34" charset="0"/>
                          <a:ea typeface="Times New Roman"/>
                          <a:cs typeface="Calibri"/>
                        </a:rPr>
                        <a:t>Accelerazione e concentrazione della spesa in rapporto diretto centro - comuni</a:t>
                      </a:r>
                      <a:endParaRPr lang="it-IT" sz="1500" b="1" dirty="0">
                        <a:solidFill>
                          <a:schemeClr val="tx1"/>
                        </a:solidFill>
                        <a:latin typeface="Calibri" pitchFamily="34" charset="0"/>
                        <a:ea typeface="Calibri"/>
                        <a:cs typeface="Times New Roman"/>
                      </a:endParaRPr>
                    </a:p>
                  </a:txBody>
                  <a:tcPr marL="36000" marR="36000" marT="18000" marB="18000"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DFEFF1"/>
                    </a:solidFill>
                  </a:tcPr>
                </a:tc>
              </a:tr>
            </a:tbl>
          </a:graphicData>
        </a:graphic>
      </p:graphicFrame>
      <p:sp>
        <p:nvSpPr>
          <p:cNvPr id="21505" name="Rectangle 1"/>
          <p:cNvSpPr>
            <a:spLocks noChangeArrowheads="1"/>
          </p:cNvSpPr>
          <p:nvPr/>
        </p:nvSpPr>
        <p:spPr bwMode="auto">
          <a:xfrm>
            <a:off x="0" y="-27384"/>
            <a:ext cx="9144000" cy="812530"/>
          </a:xfrm>
          <a:prstGeom prst="rect">
            <a:avLst/>
          </a:prstGeom>
          <a:noFill/>
          <a:ln w="28575">
            <a:solidFill>
              <a:srgbClr val="B8005C"/>
            </a:solidFill>
            <a:miter lim="800000"/>
            <a:headEnd/>
            <a:tailEnd/>
          </a:ln>
          <a:effectLst/>
        </p:spPr>
        <p:txBody>
          <a:bodyPr vert="horz" wrap="square" lIns="91440" tIns="45720" rIns="91440" bIns="45720" numCol="1" anchor="ctr" anchorCtr="0" compatLnSpc="1">
            <a:prstTxWarp prst="textNoShape">
              <a:avLst/>
            </a:prstTxWarp>
            <a:spAutoFit/>
          </a:bodyPr>
          <a:lstStyle/>
          <a:p>
            <a:pPr lvl="0" indent="101600" algn="ctr" fontAlgn="base">
              <a:lnSpc>
                <a:spcPct val="90000"/>
              </a:lnSpc>
              <a:spcBef>
                <a:spcPct val="0"/>
              </a:spcBef>
              <a:spcAft>
                <a:spcPct val="0"/>
              </a:spcAft>
              <a:tabLst>
                <a:tab pos="488950" algn="l"/>
              </a:tabLst>
            </a:pPr>
            <a:r>
              <a:rPr kumimoji="0" lang="it-IT" sz="2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Le risorse e gli spazi finanziari per gli investimenti dei </a:t>
            </a:r>
            <a:r>
              <a:rPr lang="it-IT" sz="2600" b="1" dirty="0" smtClean="0">
                <a:latin typeface="Calibri" pitchFamily="34" charset="0"/>
                <a:ea typeface="Calibri" pitchFamily="34" charset="0"/>
                <a:cs typeface="Times New Roman" pitchFamily="18" charset="0"/>
              </a:rPr>
              <a:t>Comuni </a:t>
            </a:r>
          </a:p>
          <a:p>
            <a:pPr lvl="0" indent="101600" algn="ctr" fontAlgn="base">
              <a:lnSpc>
                <a:spcPct val="90000"/>
              </a:lnSpc>
              <a:spcBef>
                <a:spcPct val="0"/>
              </a:spcBef>
              <a:spcAft>
                <a:spcPct val="0"/>
              </a:spcAft>
              <a:tabLst>
                <a:tab pos="488950" algn="l"/>
              </a:tabLst>
            </a:pPr>
            <a:r>
              <a:rPr lang="it-IT" sz="2600" b="1" dirty="0" smtClean="0">
                <a:latin typeface="Calibri" pitchFamily="34" charset="0"/>
                <a:ea typeface="Calibri" pitchFamily="34" charset="0"/>
                <a:cs typeface="Times New Roman" pitchFamily="18" charset="0"/>
              </a:rPr>
              <a:t>Legge di Bilancio 2017 </a:t>
            </a:r>
            <a:endParaRPr kumimoji="0" lang="it-IT" sz="2600" i="0" u="none" strike="noStrike" cap="none" normalizeH="0" baseline="0" dirty="0" smtClean="0">
              <a:ln>
                <a:noFill/>
              </a:ln>
              <a:solidFill>
                <a:schemeClr val="tx1"/>
              </a:solidFill>
              <a:effectLst/>
              <a:latin typeface="Calibri" pitchFamily="34" charset="0"/>
              <a:cs typeface="Arial" pitchFamily="34" charset="0"/>
            </a:endParaRPr>
          </a:p>
        </p:txBody>
      </p:sp>
      <p:sp>
        <p:nvSpPr>
          <p:cNvPr id="24" name="Rettangolo 23"/>
          <p:cNvSpPr/>
          <p:nvPr/>
        </p:nvSpPr>
        <p:spPr>
          <a:xfrm>
            <a:off x="251520" y="5013176"/>
            <a:ext cx="8496944" cy="978729"/>
          </a:xfrm>
          <a:prstGeom prst="rect">
            <a:avLst/>
          </a:prstGeom>
          <a:ln>
            <a:solidFill>
              <a:srgbClr val="CC0066"/>
            </a:solidFill>
          </a:ln>
        </p:spPr>
        <p:txBody>
          <a:bodyPr wrap="square">
            <a:spAutoFit/>
          </a:bodyPr>
          <a:lstStyle/>
          <a:p>
            <a:pPr algn="just">
              <a:lnSpc>
                <a:spcPct val="90000"/>
              </a:lnSpc>
              <a:spcAft>
                <a:spcPts val="600"/>
              </a:spcAft>
              <a:buClr>
                <a:srgbClr val="A90D51"/>
              </a:buClr>
              <a:buSzPct val="108000"/>
              <a:defRPr/>
            </a:pPr>
            <a:r>
              <a:rPr lang="it-IT" sz="1600" b="1" dirty="0" smtClean="0">
                <a:latin typeface="Calibri" pitchFamily="34" charset="0"/>
              </a:rPr>
              <a:t>A fronte di una spesa in conto capitale pari a 12,7 </a:t>
            </a:r>
            <a:r>
              <a:rPr lang="it-IT" sz="1600" b="1" dirty="0" err="1" smtClean="0">
                <a:latin typeface="Calibri" pitchFamily="34" charset="0"/>
              </a:rPr>
              <a:t>mld</a:t>
            </a:r>
            <a:r>
              <a:rPr lang="it-IT" sz="1600" b="1" dirty="0" smtClean="0">
                <a:latin typeface="Calibri" pitchFamily="34" charset="0"/>
              </a:rPr>
              <a:t> di euro nel 2015, dal 2017 al 2020 vengono rese disponibili spazi finanziari importanti per gli investimenti degli </a:t>
            </a:r>
            <a:r>
              <a:rPr lang="it-IT" sz="1600" b="1" dirty="0" err="1" smtClean="0">
                <a:latin typeface="Calibri" pitchFamily="34" charset="0"/>
              </a:rPr>
              <a:t>eell</a:t>
            </a:r>
            <a:r>
              <a:rPr lang="it-IT" sz="1600" b="1" dirty="0" smtClean="0">
                <a:latin typeface="Calibri" pitchFamily="34" charset="0"/>
              </a:rPr>
              <a:t>, attraverso concessioni di spesa da parte del governo su risorse degli enti - che a regime tenderanno ad annullarsi - e accelerazione della spesa dei fondi di coesione.</a:t>
            </a:r>
          </a:p>
        </p:txBody>
      </p:sp>
      <p:sp>
        <p:nvSpPr>
          <p:cNvPr id="15" name="CasellaDiTesto 14"/>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16" name="CasellaDiTesto 15"/>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17" name="CasellaDiTesto 16"/>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manovra espansiva per gli investimenti pubblici</a:t>
            </a:r>
            <a:endParaRPr lang="it-IT" sz="1500" b="1" dirty="0">
              <a:solidFill>
                <a:schemeClr val="bg1"/>
              </a:solidFill>
              <a:latin typeface="Calibri" pitchFamily="34" charset="0"/>
            </a:endParaRPr>
          </a:p>
        </p:txBody>
      </p:sp>
      <p:sp>
        <p:nvSpPr>
          <p:cNvPr id="18" name="CasellaDiTesto 17"/>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sz="quarter" idx="4294967295"/>
          </p:nvPr>
        </p:nvSpPr>
        <p:spPr>
          <a:xfrm>
            <a:off x="319980" y="2420888"/>
            <a:ext cx="8572500" cy="3304952"/>
          </a:xfrm>
          <a:prstGeom prst="rect">
            <a:avLst/>
          </a:prstGeom>
        </p:spPr>
        <p:txBody>
          <a:bodyPr>
            <a:noAutofit/>
          </a:bodyPr>
          <a:lstStyle/>
          <a:p>
            <a:pPr marL="180975" lvl="0" indent="-180975" algn="ctr">
              <a:lnSpc>
                <a:spcPct val="100000"/>
              </a:lnSpc>
              <a:spcBef>
                <a:spcPts val="0"/>
              </a:spcBef>
            </a:pPr>
            <a:r>
              <a:rPr lang="it-IT" sz="2000" b="1" dirty="0" smtClean="0">
                <a:solidFill>
                  <a:schemeClr val="tx1"/>
                </a:solidFill>
                <a:latin typeface="Calibri" pitchFamily="34" charset="0"/>
                <a:cs typeface="Calibri" pitchFamily="34" charset="0"/>
              </a:rPr>
              <a:t>L’obiettivo strutturale è il saldo finale di competenza</a:t>
            </a:r>
          </a:p>
          <a:p>
            <a:pPr marL="180975" lvl="0" indent="-180975" algn="ctr">
              <a:lnSpc>
                <a:spcPct val="100000"/>
              </a:lnSpc>
              <a:spcBef>
                <a:spcPts val="0"/>
              </a:spcBef>
            </a:pPr>
            <a:r>
              <a:rPr lang="it-IT" sz="2400" b="1" dirty="0" smtClean="0">
                <a:solidFill>
                  <a:srgbClr val="A31A5B"/>
                </a:solidFill>
                <a:latin typeface="Calibri" pitchFamily="34" charset="0"/>
                <a:cs typeface="Calibri" pitchFamily="34" charset="0"/>
              </a:rPr>
              <a:t>MA </a:t>
            </a:r>
            <a:endParaRPr lang="it-IT" sz="2000" b="1" dirty="0" smtClean="0">
              <a:solidFill>
                <a:srgbClr val="A31A5B"/>
              </a:solidFill>
              <a:latin typeface="Calibri" pitchFamily="34" charset="0"/>
              <a:cs typeface="Calibri" pitchFamily="34" charset="0"/>
            </a:endParaRPr>
          </a:p>
          <a:p>
            <a:pPr marL="180975" lvl="0" indent="-180975" algn="ctr">
              <a:lnSpc>
                <a:spcPct val="90000"/>
              </a:lnSpc>
              <a:spcBef>
                <a:spcPts val="0"/>
              </a:spcBef>
            </a:pPr>
            <a:r>
              <a:rPr lang="it-IT" sz="2000" b="1" dirty="0" smtClean="0">
                <a:solidFill>
                  <a:schemeClr val="tx1"/>
                </a:solidFill>
                <a:latin typeface="Calibri" pitchFamily="34" charset="0"/>
                <a:cs typeface="Calibri" pitchFamily="34" charset="0"/>
              </a:rPr>
              <a:t>Sono previsti strumenti di flessibilità rispetto al principio del saldo non negativo</a:t>
            </a:r>
          </a:p>
          <a:p>
            <a:pPr marL="180975" lvl="0" indent="-180975" algn="ctr">
              <a:lnSpc>
                <a:spcPct val="95000"/>
              </a:lnSpc>
            </a:pPr>
            <a:endParaRPr lang="it-IT" sz="2000" b="1" dirty="0" smtClean="0">
              <a:latin typeface="Calibri" pitchFamily="34" charset="0"/>
              <a:cs typeface="Calibri" pitchFamily="34" charset="0"/>
            </a:endParaRPr>
          </a:p>
          <a:p>
            <a:pPr marL="180975" lvl="0" indent="-1588" algn="just">
              <a:lnSpc>
                <a:spcPct val="90000"/>
              </a:lnSpc>
            </a:pPr>
            <a:endParaRPr lang="it-IT" sz="2000" b="1" dirty="0" smtClean="0">
              <a:latin typeface="Calibri" pitchFamily="34" charset="0"/>
              <a:cs typeface="Calibri" pitchFamily="34" charset="0"/>
            </a:endParaRPr>
          </a:p>
          <a:p>
            <a:pPr marL="180975" lvl="0" indent="-1588" algn="just">
              <a:lnSpc>
                <a:spcPct val="90000"/>
              </a:lnSpc>
            </a:pPr>
            <a:r>
              <a:rPr lang="it-IT" sz="2000" b="1" dirty="0" smtClean="0">
                <a:latin typeface="Calibri" pitchFamily="34" charset="0"/>
                <a:cs typeface="Calibri" pitchFamily="34" charset="0"/>
              </a:rPr>
              <a:t>È previsto il ricorso al debito o all’uso dell’avanzo per finanziare gli investimenti sulla </a:t>
            </a:r>
            <a:r>
              <a:rPr lang="it-IT" sz="2000" b="1" dirty="0" smtClean="0">
                <a:solidFill>
                  <a:srgbClr val="A31A5B"/>
                </a:solidFill>
                <a:latin typeface="Calibri" pitchFamily="34" charset="0"/>
                <a:cs typeface="Calibri" pitchFamily="34" charset="0"/>
              </a:rPr>
              <a:t>base di intese in ambito regionale </a:t>
            </a:r>
            <a:r>
              <a:rPr lang="it-IT" sz="2000" b="1" dirty="0" smtClean="0">
                <a:latin typeface="Calibri" pitchFamily="34" charset="0"/>
                <a:cs typeface="Calibri" pitchFamily="34" charset="0"/>
              </a:rPr>
              <a:t>anche a favore del bilancio</a:t>
            </a:r>
            <a:r>
              <a:rPr lang="it-IT" sz="2000" b="1" dirty="0" smtClean="0">
                <a:solidFill>
                  <a:srgbClr val="A31A5B"/>
                </a:solidFill>
                <a:latin typeface="Calibri" pitchFamily="34" charset="0"/>
                <a:cs typeface="Calibri" pitchFamily="34" charset="0"/>
              </a:rPr>
              <a:t> regionale</a:t>
            </a:r>
            <a:r>
              <a:rPr lang="it-IT" sz="2000" b="1" dirty="0" smtClean="0">
                <a:latin typeface="Calibri" pitchFamily="34" charset="0"/>
                <a:cs typeface="Calibri" pitchFamily="34" charset="0"/>
              </a:rPr>
              <a:t> </a:t>
            </a:r>
            <a:endParaRPr lang="it-IT" sz="2000" b="1" dirty="0" smtClean="0">
              <a:solidFill>
                <a:srgbClr val="CC0066"/>
              </a:solidFill>
              <a:latin typeface="Calibri" pitchFamily="34" charset="0"/>
              <a:cs typeface="Calibri" pitchFamily="34" charset="0"/>
            </a:endParaRPr>
          </a:p>
          <a:p>
            <a:pPr marL="180975" lvl="0" indent="-1588" algn="ctr">
              <a:lnSpc>
                <a:spcPct val="90000"/>
              </a:lnSpc>
            </a:pPr>
            <a:r>
              <a:rPr lang="it-IT" sz="2000" b="1" dirty="0" smtClean="0">
                <a:solidFill>
                  <a:srgbClr val="CC0066"/>
                </a:solidFill>
                <a:latin typeface="Calibri" pitchFamily="34" charset="0"/>
                <a:cs typeface="Calibri" pitchFamily="34" charset="0"/>
              </a:rPr>
              <a:t>“</a:t>
            </a:r>
            <a:r>
              <a:rPr lang="it-IT" sz="2000" b="1" dirty="0" smtClean="0">
                <a:solidFill>
                  <a:srgbClr val="B8005C"/>
                </a:solidFill>
                <a:latin typeface="Calibri" pitchFamily="34" charset="0"/>
                <a:cs typeface="Calibri" pitchFamily="34" charset="0"/>
              </a:rPr>
              <a:t>a condizione che per il complesso degli enti di ciascuna Regione sia rispettato l’equilibrio di bilancio”</a:t>
            </a:r>
            <a:endParaRPr lang="it-IT" sz="2000" b="1" dirty="0" smtClean="0">
              <a:latin typeface="Calibri" pitchFamily="34" charset="0"/>
              <a:cs typeface="Calibri" pitchFamily="34" charset="0"/>
            </a:endParaRPr>
          </a:p>
        </p:txBody>
      </p:sp>
      <p:sp>
        <p:nvSpPr>
          <p:cNvPr id="6" name="Titolo 5"/>
          <p:cNvSpPr>
            <a:spLocks noGrp="1"/>
          </p:cNvSpPr>
          <p:nvPr>
            <p:ph type="title" idx="4294967295"/>
          </p:nvPr>
        </p:nvSpPr>
        <p:spPr>
          <a:xfrm>
            <a:off x="0" y="0"/>
            <a:ext cx="9144000" cy="725488"/>
          </a:xfrm>
          <a:prstGeom prst="rect">
            <a:avLst/>
          </a:prstGeom>
          <a:ln w="28575">
            <a:solidFill>
              <a:srgbClr val="B8005C"/>
            </a:solidFill>
          </a:ln>
        </p:spPr>
        <p:txBody>
          <a:bodyPr/>
          <a:lstStyle/>
          <a:p>
            <a:pPr algn="ctr">
              <a:lnSpc>
                <a:spcPct val="80000"/>
              </a:lnSpc>
            </a:pPr>
            <a:r>
              <a:rPr lang="it-IT" sz="2800" b="1" spc="-1" dirty="0" err="1" smtClean="0">
                <a:solidFill>
                  <a:srgbClr val="000000"/>
                </a:solidFill>
                <a:uFill>
                  <a:solidFill>
                    <a:srgbClr val="FFFFFF"/>
                  </a:solidFill>
                </a:uFill>
                <a:latin typeface="Calibri" pitchFamily="34" charset="0"/>
                <a:cs typeface="Calibri" pitchFamily="34" charset="0"/>
              </a:rPr>
              <a:t>ll</a:t>
            </a:r>
            <a:r>
              <a:rPr lang="it-IT" sz="2800" b="1" spc="-1" dirty="0" smtClean="0">
                <a:solidFill>
                  <a:srgbClr val="000000"/>
                </a:solidFill>
                <a:uFill>
                  <a:solidFill>
                    <a:srgbClr val="FFFFFF"/>
                  </a:solidFill>
                </a:uFill>
                <a:latin typeface="Calibri" pitchFamily="34" charset="0"/>
                <a:cs typeface="Calibri" pitchFamily="34" charset="0"/>
              </a:rPr>
              <a:t> saldo finale di competenza a scala regionale e</a:t>
            </a:r>
            <a:br>
              <a:rPr lang="it-IT" sz="2800" b="1" spc="-1" dirty="0" smtClean="0">
                <a:solidFill>
                  <a:srgbClr val="000000"/>
                </a:solidFill>
                <a:uFill>
                  <a:solidFill>
                    <a:srgbClr val="FFFFFF"/>
                  </a:solidFill>
                </a:uFill>
                <a:latin typeface="Calibri" pitchFamily="34" charset="0"/>
                <a:cs typeface="Calibri" pitchFamily="34" charset="0"/>
              </a:rPr>
            </a:br>
            <a:r>
              <a:rPr lang="it-IT" sz="2800" b="1" spc="-1" dirty="0" smtClean="0">
                <a:solidFill>
                  <a:srgbClr val="000000"/>
                </a:solidFill>
                <a:uFill>
                  <a:solidFill>
                    <a:srgbClr val="FFFFFF"/>
                  </a:solidFill>
                </a:uFill>
                <a:latin typeface="Calibri" pitchFamily="34" charset="0"/>
                <a:cs typeface="Calibri" pitchFamily="34" charset="0"/>
              </a:rPr>
              <a:t>le intese regionali</a:t>
            </a:r>
            <a:endParaRPr lang="it-IT" sz="2800" b="1" spc="-1" dirty="0">
              <a:solidFill>
                <a:srgbClr val="000000"/>
              </a:solidFill>
              <a:uFill>
                <a:solidFill>
                  <a:srgbClr val="FFFFFF"/>
                </a:solidFill>
              </a:uFill>
              <a:latin typeface="Calibri" pitchFamily="34" charset="0"/>
              <a:cs typeface="Calibri" pitchFamily="34" charset="0"/>
            </a:endParaRPr>
          </a:p>
        </p:txBody>
      </p:sp>
      <p:sp>
        <p:nvSpPr>
          <p:cNvPr id="8" name="Freccia in giù 7"/>
          <p:cNvSpPr/>
          <p:nvPr/>
        </p:nvSpPr>
        <p:spPr bwMode="auto">
          <a:xfrm>
            <a:off x="4429124" y="3789080"/>
            <a:ext cx="360000" cy="360000"/>
          </a:xfrm>
          <a:prstGeom prst="downArrow">
            <a:avLst/>
          </a:prstGeom>
          <a:solidFill>
            <a:srgbClr val="CC0066"/>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it-IT" sz="1800" b="0" i="0" u="none" strike="noStrike" cap="none" normalizeH="0" baseline="0" smtClean="0">
              <a:ln>
                <a:noFill/>
              </a:ln>
              <a:solidFill>
                <a:schemeClr val="bg1"/>
              </a:solidFill>
              <a:effectLst/>
              <a:latin typeface="Calibri" pitchFamily="34" charset="0"/>
              <a:ea typeface="Microsoft YaHei" pitchFamily="34" charset="-122"/>
            </a:endParaRPr>
          </a:p>
        </p:txBody>
      </p:sp>
      <p:sp>
        <p:nvSpPr>
          <p:cNvPr id="7" name="CasellaDiTesto 6"/>
          <p:cNvSpPr txBox="1"/>
          <p:nvPr/>
        </p:nvSpPr>
        <p:spPr>
          <a:xfrm>
            <a:off x="395536" y="819677"/>
            <a:ext cx="8390736" cy="1631216"/>
          </a:xfrm>
          <a:prstGeom prst="rect">
            <a:avLst/>
          </a:prstGeom>
          <a:noFill/>
          <a:ln>
            <a:solidFill>
              <a:srgbClr val="CC0066"/>
            </a:solidFill>
          </a:ln>
        </p:spPr>
        <p:txBody>
          <a:bodyPr wrap="square" rtlCol="0">
            <a:spAutoFit/>
          </a:bodyPr>
          <a:lstStyle/>
          <a:p>
            <a:pPr marL="265113" indent="-265113" algn="just">
              <a:buClr>
                <a:srgbClr val="B8005C"/>
              </a:buClr>
              <a:buFont typeface="Wingdings" pitchFamily="2" charset="2"/>
              <a:buChar char="Ø"/>
            </a:pPr>
            <a:r>
              <a:rPr lang="it-IT" sz="2000" b="1" dirty="0" smtClean="0">
                <a:latin typeface="Calibri" pitchFamily="34" charset="0"/>
              </a:rPr>
              <a:t>A vantaggio dei comuni in difficoltà nel fare investimenti con le risorse proprie </a:t>
            </a:r>
          </a:p>
          <a:p>
            <a:pPr marL="265113" indent="-265113" algn="just">
              <a:buClr>
                <a:srgbClr val="B8005C"/>
              </a:buClr>
              <a:buFont typeface="Wingdings" pitchFamily="2" charset="2"/>
              <a:buChar char="Ø"/>
            </a:pPr>
            <a:r>
              <a:rPr lang="it-IT" sz="2000" b="1" dirty="0" smtClean="0">
                <a:latin typeface="Calibri" pitchFamily="34" charset="0"/>
              </a:rPr>
              <a:t>per favorire l’utilizzo delle risorse da parte degli enti che non hanno progettualità</a:t>
            </a:r>
          </a:p>
          <a:p>
            <a:pPr marL="265113" indent="-265113" algn="just">
              <a:buClr>
                <a:srgbClr val="B8005C"/>
              </a:buClr>
              <a:buFont typeface="Wingdings" pitchFamily="2" charset="2"/>
              <a:buChar char="Ø"/>
            </a:pPr>
            <a:r>
              <a:rPr lang="it-IT" sz="2000" b="1" dirty="0" smtClean="0">
                <a:latin typeface="Calibri" pitchFamily="34" charset="0"/>
              </a:rPr>
              <a:t>o per consentire investimenti “straordinari”</a:t>
            </a:r>
            <a:endParaRPr lang="it-IT" sz="2000" b="1" dirty="0">
              <a:latin typeface="Calibri" pitchFamily="34" charset="0"/>
            </a:endParaRPr>
          </a:p>
        </p:txBody>
      </p:sp>
      <p:sp>
        <p:nvSpPr>
          <p:cNvPr id="10" name="CasellaDiTesto 9"/>
          <p:cNvSpPr txBox="1"/>
          <p:nvPr/>
        </p:nvSpPr>
        <p:spPr>
          <a:xfrm>
            <a:off x="323528" y="5715016"/>
            <a:ext cx="8463346" cy="369332"/>
          </a:xfrm>
          <a:prstGeom prst="rect">
            <a:avLst/>
          </a:prstGeom>
          <a:noFill/>
          <a:ln>
            <a:solidFill>
              <a:srgbClr val="CC0066"/>
            </a:solidFill>
          </a:ln>
        </p:spPr>
        <p:txBody>
          <a:bodyPr wrap="square" rtlCol="0">
            <a:spAutoFit/>
          </a:bodyPr>
          <a:lstStyle/>
          <a:p>
            <a:pPr algn="ctr"/>
            <a:r>
              <a:rPr lang="it-IT" b="1" dirty="0" smtClean="0">
                <a:latin typeface="Calibri" pitchFamily="34" charset="0"/>
              </a:rPr>
              <a:t>Le intese rappresentano una importante opportunità per gli investimenti nella regione</a:t>
            </a:r>
            <a:endParaRPr lang="it-IT" b="1" dirty="0">
              <a:latin typeface="Calibri" pitchFamily="34" charset="0"/>
            </a:endParaRPr>
          </a:p>
        </p:txBody>
      </p:sp>
      <p:sp>
        <p:nvSpPr>
          <p:cNvPr id="16" name="CasellaDiTesto 15"/>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17" name="CasellaDiTesto 16"/>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18" name="CasellaDiTesto 17"/>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manovra espansiva per gli investimenti pubblici</a:t>
            </a:r>
            <a:endParaRPr lang="it-IT" sz="1500" b="1" dirty="0">
              <a:solidFill>
                <a:schemeClr val="bg1"/>
              </a:solidFill>
              <a:latin typeface="Calibri" pitchFamily="34" charset="0"/>
            </a:endParaRPr>
          </a:p>
        </p:txBody>
      </p:sp>
      <p:sp>
        <p:nvSpPr>
          <p:cNvPr id="11" name="CasellaDiTesto 10"/>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afico 6"/>
          <p:cNvGraphicFramePr/>
          <p:nvPr/>
        </p:nvGraphicFramePr>
        <p:xfrm>
          <a:off x="0" y="1643050"/>
          <a:ext cx="2843808" cy="250603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olo 1"/>
          <p:cNvSpPr>
            <a:spLocks noGrp="1"/>
          </p:cNvSpPr>
          <p:nvPr>
            <p:ph type="title" idx="4294967295"/>
          </p:nvPr>
        </p:nvSpPr>
        <p:spPr>
          <a:xfrm>
            <a:off x="0" y="1"/>
            <a:ext cx="9144000" cy="692695"/>
          </a:xfrm>
          <a:prstGeom prst="rect">
            <a:avLst/>
          </a:prstGeom>
          <a:ln w="28575">
            <a:solidFill>
              <a:srgbClr val="B8005C"/>
            </a:solidFill>
          </a:ln>
        </p:spPr>
        <p:txBody>
          <a:bodyPr>
            <a:noAutofit/>
          </a:bodyPr>
          <a:lstStyle/>
          <a:p>
            <a:pPr algn="ctr">
              <a:lnSpc>
                <a:spcPct val="90000"/>
              </a:lnSpc>
            </a:pPr>
            <a:r>
              <a:rPr lang="it-IT" sz="2400" b="1" dirty="0" smtClean="0">
                <a:latin typeface="Calibri" pitchFamily="34" charset="0"/>
              </a:rPr>
              <a:t>Le intese regionali una scommessa difficile e l’eredità </a:t>
            </a:r>
            <a:br>
              <a:rPr lang="it-IT" sz="2400" b="1" dirty="0" smtClean="0">
                <a:latin typeface="Calibri" pitchFamily="34" charset="0"/>
              </a:rPr>
            </a:br>
            <a:r>
              <a:rPr lang="it-IT" sz="2400" b="1" dirty="0" smtClean="0">
                <a:latin typeface="Calibri" pitchFamily="34" charset="0"/>
              </a:rPr>
              <a:t>degli strumenti di solidarietà</a:t>
            </a:r>
            <a:endParaRPr lang="it-IT" sz="2400" b="1" dirty="0">
              <a:latin typeface="Calibri" pitchFamily="34" charset="0"/>
            </a:endParaRPr>
          </a:p>
        </p:txBody>
      </p:sp>
      <p:graphicFrame>
        <p:nvGraphicFramePr>
          <p:cNvPr id="4" name="Grafico 3"/>
          <p:cNvGraphicFramePr/>
          <p:nvPr/>
        </p:nvGraphicFramePr>
        <p:xfrm>
          <a:off x="2339752" y="1988840"/>
          <a:ext cx="6804248" cy="2160240"/>
        </p:xfrm>
        <a:graphic>
          <a:graphicData uri="http://schemas.openxmlformats.org/drawingml/2006/chart">
            <c:chart xmlns:c="http://schemas.openxmlformats.org/drawingml/2006/chart" xmlns:r="http://schemas.openxmlformats.org/officeDocument/2006/relationships" r:id="rId3"/>
          </a:graphicData>
        </a:graphic>
      </p:graphicFrame>
      <p:sp>
        <p:nvSpPr>
          <p:cNvPr id="5" name="CasellaDiTesto 4"/>
          <p:cNvSpPr txBox="1"/>
          <p:nvPr/>
        </p:nvSpPr>
        <p:spPr>
          <a:xfrm>
            <a:off x="571472" y="5500702"/>
            <a:ext cx="5000660" cy="369332"/>
          </a:xfrm>
          <a:prstGeom prst="rect">
            <a:avLst/>
          </a:prstGeom>
          <a:noFill/>
        </p:spPr>
        <p:txBody>
          <a:bodyPr wrap="square" rtlCol="0">
            <a:spAutoFit/>
          </a:bodyPr>
          <a:lstStyle/>
          <a:p>
            <a:endParaRPr lang="it-IT" dirty="0"/>
          </a:p>
        </p:txBody>
      </p:sp>
      <p:sp>
        <p:nvSpPr>
          <p:cNvPr id="6" name="CasellaDiTesto 5"/>
          <p:cNvSpPr txBox="1"/>
          <p:nvPr/>
        </p:nvSpPr>
        <p:spPr>
          <a:xfrm>
            <a:off x="216024" y="4720613"/>
            <a:ext cx="8748464" cy="1372683"/>
          </a:xfrm>
          <a:prstGeom prst="rect">
            <a:avLst/>
          </a:prstGeom>
          <a:noFill/>
          <a:ln>
            <a:solidFill>
              <a:srgbClr val="B8005C"/>
            </a:solidFill>
          </a:ln>
        </p:spPr>
        <p:txBody>
          <a:bodyPr wrap="square" rtlCol="0">
            <a:spAutoFit/>
          </a:bodyPr>
          <a:lstStyle/>
          <a:p>
            <a:r>
              <a:rPr lang="it-IT" sz="1600" b="1" dirty="0" smtClean="0">
                <a:latin typeface="Calibri" pitchFamily="34" charset="0"/>
                <a:cs typeface="Calibri" pitchFamily="34" charset="0"/>
              </a:rPr>
              <a:t>Il 2015, i patti di solidarietà, una esperienza esaurita.</a:t>
            </a:r>
          </a:p>
          <a:p>
            <a:r>
              <a:rPr lang="it-IT" sz="1600" b="1" dirty="0" smtClean="0">
                <a:latin typeface="Calibri" pitchFamily="34" charset="0"/>
                <a:cs typeface="Calibri" pitchFamily="34" charset="0"/>
              </a:rPr>
              <a:t>Il 2016 vengono ceduti 213 milioni di euro di spazi in totale.</a:t>
            </a:r>
          </a:p>
          <a:p>
            <a:pPr marL="144000" indent="-144000">
              <a:lnSpc>
                <a:spcPct val="80000"/>
              </a:lnSpc>
              <a:buClr>
                <a:srgbClr val="B8005C"/>
              </a:buClr>
              <a:buFont typeface="Wingdings" pitchFamily="2" charset="2"/>
              <a:buChar char="Ø"/>
            </a:pPr>
            <a:r>
              <a:rPr lang="it-IT" sz="1600" b="1" dirty="0" smtClean="0">
                <a:latin typeface="Calibri" pitchFamily="34" charset="0"/>
                <a:cs typeface="Calibri" pitchFamily="34" charset="0"/>
              </a:rPr>
              <a:t>Le amministrazioni regionali  sono in difficoltà nell’affrontare il principio del saldo non negativo, a cui si aggiungono i tagli e l’avvio di importanti riforme (es.  Il riordino delle province).</a:t>
            </a:r>
          </a:p>
          <a:p>
            <a:pPr marL="144000" indent="-144000">
              <a:lnSpc>
                <a:spcPct val="80000"/>
              </a:lnSpc>
              <a:buClr>
                <a:srgbClr val="B8005C"/>
              </a:buClr>
              <a:buFont typeface="Wingdings" pitchFamily="2" charset="2"/>
              <a:buChar char="Ø"/>
            </a:pPr>
            <a:r>
              <a:rPr lang="it-IT" sz="1600" b="1" dirty="0" smtClean="0">
                <a:latin typeface="Calibri" pitchFamily="34" charset="0"/>
                <a:cs typeface="Calibri" pitchFamily="34" charset="0"/>
              </a:rPr>
              <a:t>La cessione di spazi si concentra negli enti del centro nord.</a:t>
            </a:r>
          </a:p>
          <a:p>
            <a:pPr marL="144000" indent="-144000">
              <a:lnSpc>
                <a:spcPct val="80000"/>
              </a:lnSpc>
              <a:buClr>
                <a:srgbClr val="B8005C"/>
              </a:buClr>
              <a:buFont typeface="Wingdings" pitchFamily="2" charset="2"/>
              <a:buChar char="Ø"/>
            </a:pPr>
            <a:r>
              <a:rPr lang="it-IT" sz="1600" b="1" dirty="0" smtClean="0">
                <a:latin typeface="Calibri" pitchFamily="34" charset="0"/>
                <a:cs typeface="Calibri" pitchFamily="34" charset="0"/>
              </a:rPr>
              <a:t>Le risorse per le intese provengono dai bilanci comunali e in alcuni casi superano i confini regionali.</a:t>
            </a:r>
          </a:p>
        </p:txBody>
      </p:sp>
      <p:sp>
        <p:nvSpPr>
          <p:cNvPr id="8" name="Rettangolo 7"/>
          <p:cNvSpPr/>
          <p:nvPr/>
        </p:nvSpPr>
        <p:spPr>
          <a:xfrm>
            <a:off x="106176" y="764704"/>
            <a:ext cx="8858312" cy="760849"/>
          </a:xfrm>
          <a:prstGeom prst="rect">
            <a:avLst/>
          </a:prstGeom>
          <a:ln>
            <a:noFill/>
          </a:ln>
        </p:spPr>
        <p:txBody>
          <a:bodyPr wrap="square">
            <a:spAutoFit/>
          </a:bodyPr>
          <a:lstStyle/>
          <a:p>
            <a:pPr lvl="0" algn="just" fontAlgn="base">
              <a:lnSpc>
                <a:spcPct val="80000"/>
              </a:lnSpc>
              <a:spcBef>
                <a:spcPct val="0"/>
              </a:spcBef>
              <a:spcAft>
                <a:spcPct val="0"/>
              </a:spcAft>
            </a:pPr>
            <a:r>
              <a:rPr lang="it-IT" b="1" dirty="0" smtClean="0">
                <a:latin typeface="Calibri" pitchFamily="34" charset="0"/>
                <a:ea typeface="Calibri" pitchFamily="34" charset="0"/>
                <a:cs typeface="Times New Roman" pitchFamily="18" charset="0"/>
              </a:rPr>
              <a:t>I comuni che hanno saldi positivi possono decidere di utilizzarli in proprio (anche attraverso indebitamento) o di destinarne almeno una parte a progetti diversi, in diverse amministrazioni comunali o di altro ente, sotto il coordinamento e la regia regionale.</a:t>
            </a:r>
            <a:endParaRPr lang="it-IT" b="1" dirty="0" smtClean="0">
              <a:latin typeface="Arial" pitchFamily="34" charset="0"/>
              <a:cs typeface="Arial" pitchFamily="34" charset="0"/>
            </a:endParaRPr>
          </a:p>
        </p:txBody>
      </p:sp>
      <p:sp>
        <p:nvSpPr>
          <p:cNvPr id="9" name="Rettangolo 8"/>
          <p:cNvSpPr/>
          <p:nvPr/>
        </p:nvSpPr>
        <p:spPr>
          <a:xfrm>
            <a:off x="0" y="1500174"/>
            <a:ext cx="2304256" cy="615553"/>
          </a:xfrm>
          <a:prstGeom prst="rect">
            <a:avLst/>
          </a:prstGeom>
        </p:spPr>
        <p:txBody>
          <a:bodyPr wrap="square">
            <a:spAutoFit/>
          </a:bodyPr>
          <a:lstStyle/>
          <a:p>
            <a:pPr algn="ctr">
              <a:defRPr sz="1800" b="1" i="0" u="none" strike="noStrike" kern="1200" baseline="0">
                <a:solidFill>
                  <a:prstClr val="black"/>
                </a:solidFill>
                <a:latin typeface="Calibri" pitchFamily="34" charset="0"/>
                <a:ea typeface="+mn-ea"/>
                <a:cs typeface="+mn-cs"/>
              </a:defRPr>
            </a:pPr>
            <a:r>
              <a:rPr lang="it-IT" dirty="0" smtClean="0">
                <a:solidFill>
                  <a:srgbClr val="CC0066"/>
                </a:solidFill>
              </a:rPr>
              <a:t>Spazi finanziari ceduti</a:t>
            </a:r>
          </a:p>
          <a:p>
            <a:pPr algn="ctr">
              <a:defRPr sz="1800" b="1" i="0" u="none" strike="noStrike" kern="1200" baseline="0">
                <a:solidFill>
                  <a:prstClr val="black"/>
                </a:solidFill>
                <a:latin typeface="Calibri" pitchFamily="34" charset="0"/>
                <a:ea typeface="+mn-ea"/>
                <a:cs typeface="+mn-cs"/>
              </a:defRPr>
            </a:pPr>
            <a:r>
              <a:rPr lang="it-IT" sz="1500" dirty="0" smtClean="0">
                <a:solidFill>
                  <a:srgbClr val="CC0066"/>
                </a:solidFill>
              </a:rPr>
              <a:t>Composizione % </a:t>
            </a:r>
            <a:endParaRPr lang="it-IT" sz="1500" dirty="0">
              <a:solidFill>
                <a:srgbClr val="CC0066"/>
              </a:solidFill>
            </a:endParaRPr>
          </a:p>
        </p:txBody>
      </p:sp>
      <p:sp>
        <p:nvSpPr>
          <p:cNvPr id="10" name="Rettangolo 9"/>
          <p:cNvSpPr/>
          <p:nvPr/>
        </p:nvSpPr>
        <p:spPr>
          <a:xfrm>
            <a:off x="2857488" y="1500174"/>
            <a:ext cx="6084168" cy="600164"/>
          </a:xfrm>
          <a:prstGeom prst="rect">
            <a:avLst/>
          </a:prstGeom>
        </p:spPr>
        <p:txBody>
          <a:bodyPr wrap="square">
            <a:spAutoFit/>
          </a:bodyPr>
          <a:lstStyle/>
          <a:p>
            <a:pPr algn="ctr">
              <a:defRPr sz="1800" b="1" i="0" u="none" strike="noStrike" kern="1200" baseline="0">
                <a:solidFill>
                  <a:prstClr val="black"/>
                </a:solidFill>
                <a:latin typeface="Calibri" pitchFamily="34" charset="0"/>
                <a:ea typeface="+mn-ea"/>
                <a:cs typeface="+mn-cs"/>
              </a:defRPr>
            </a:pPr>
            <a:r>
              <a:rPr lang="it-IT" dirty="0" smtClean="0">
                <a:solidFill>
                  <a:srgbClr val="CC0066"/>
                </a:solidFill>
                <a:latin typeface="Calibri" pitchFamily="34" charset="0"/>
              </a:rPr>
              <a:t>Spazi finanziari ceduti a livello regionale</a:t>
            </a:r>
          </a:p>
          <a:p>
            <a:pPr algn="ctr">
              <a:defRPr sz="1800" b="1" i="0" u="none" strike="noStrike" kern="1200" baseline="0">
                <a:solidFill>
                  <a:prstClr val="black"/>
                </a:solidFill>
                <a:latin typeface="Calibri" pitchFamily="34" charset="0"/>
                <a:ea typeface="+mn-ea"/>
                <a:cs typeface="+mn-cs"/>
              </a:defRPr>
            </a:pPr>
            <a:r>
              <a:rPr lang="it-IT" sz="1500" dirty="0" smtClean="0">
                <a:solidFill>
                  <a:srgbClr val="CC0066"/>
                </a:solidFill>
                <a:latin typeface="Calibri" pitchFamily="34" charset="0"/>
              </a:rPr>
              <a:t>Migliaia di euro</a:t>
            </a:r>
            <a:endParaRPr lang="it-IT" sz="1500" dirty="0">
              <a:solidFill>
                <a:srgbClr val="CC0066"/>
              </a:solidFill>
              <a:latin typeface="Calibri" pitchFamily="34" charset="0"/>
            </a:endParaRPr>
          </a:p>
        </p:txBody>
      </p:sp>
      <p:sp>
        <p:nvSpPr>
          <p:cNvPr id="11" name="CasellaDiTesto 10"/>
          <p:cNvSpPr txBox="1"/>
          <p:nvPr/>
        </p:nvSpPr>
        <p:spPr>
          <a:xfrm>
            <a:off x="142844" y="6197247"/>
            <a:ext cx="1332812"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Investimenti e </a:t>
            </a:r>
          </a:p>
          <a:p>
            <a:pPr>
              <a:lnSpc>
                <a:spcPct val="80000"/>
              </a:lnSpc>
            </a:pPr>
            <a:r>
              <a:rPr lang="it-IT" sz="1500" b="1" dirty="0" smtClean="0">
                <a:solidFill>
                  <a:srgbClr val="B8005C"/>
                </a:solidFill>
                <a:latin typeface="Calibri" pitchFamily="34" charset="0"/>
              </a:rPr>
              <a:t>politiche </a:t>
            </a:r>
          </a:p>
          <a:p>
            <a:pPr>
              <a:lnSpc>
                <a:spcPct val="80000"/>
              </a:lnSpc>
            </a:pPr>
            <a:r>
              <a:rPr lang="it-IT" sz="1500" b="1" dirty="0" smtClean="0">
                <a:solidFill>
                  <a:srgbClr val="B8005C"/>
                </a:solidFill>
                <a:latin typeface="Calibri" pitchFamily="34" charset="0"/>
              </a:rPr>
              <a:t>per la crescita</a:t>
            </a:r>
            <a:endParaRPr lang="it-IT" sz="1500" b="1" dirty="0">
              <a:solidFill>
                <a:srgbClr val="B8005C"/>
              </a:solidFill>
              <a:latin typeface="Calibri" pitchFamily="34" charset="0"/>
            </a:endParaRPr>
          </a:p>
        </p:txBody>
      </p:sp>
      <p:sp>
        <p:nvSpPr>
          <p:cNvPr id="12" name="CasellaDiTesto 11"/>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13" name="CasellaDiTesto 12"/>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14" name="CasellaDiTesto 13"/>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manovra espansiva per gli investimenti pubblici</a:t>
            </a:r>
            <a:endParaRPr lang="it-IT" sz="1500" b="1" dirty="0">
              <a:solidFill>
                <a:schemeClr val="bg1"/>
              </a:solidFill>
              <a:latin typeface="Calibri" pitchFamily="34" charset="0"/>
            </a:endParaRPr>
          </a:p>
        </p:txBody>
      </p:sp>
      <p:pic>
        <p:nvPicPr>
          <p:cNvPr id="1026" name="Picture 2"/>
          <p:cNvPicPr>
            <a:picLocks noChangeAspect="1" noChangeArrowheads="1"/>
          </p:cNvPicPr>
          <p:nvPr/>
        </p:nvPicPr>
        <p:blipFill>
          <a:blip r:embed="rId4" cstate="print"/>
          <a:srcRect l="29550" t="75377" r="5205"/>
          <a:stretch>
            <a:fillRect/>
          </a:stretch>
        </p:blipFill>
        <p:spPr bwMode="auto">
          <a:xfrm>
            <a:off x="899592" y="3933056"/>
            <a:ext cx="4500000" cy="779873"/>
          </a:xfrm>
          <a:prstGeom prst="rect">
            <a:avLst/>
          </a:prstGeom>
          <a:noFill/>
          <a:ln w="9525">
            <a:noFill/>
            <a:miter lim="800000"/>
            <a:headEnd/>
            <a:tailEnd/>
          </a:ln>
          <a:effectLst/>
        </p:spPr>
      </p:pic>
      <p:sp>
        <p:nvSpPr>
          <p:cNvPr id="15" name="CasellaDiTesto 14"/>
          <p:cNvSpPr txBox="1"/>
          <p:nvPr/>
        </p:nvSpPr>
        <p:spPr>
          <a:xfrm>
            <a:off x="6444208" y="4293096"/>
            <a:ext cx="2643206" cy="307777"/>
          </a:xfrm>
          <a:prstGeom prst="rect">
            <a:avLst/>
          </a:prstGeom>
          <a:noFill/>
        </p:spPr>
        <p:txBody>
          <a:bodyPr wrap="square" rtlCol="0">
            <a:spAutoFit/>
          </a:bodyPr>
          <a:lstStyle/>
          <a:p>
            <a:pPr algn="ctr"/>
            <a:r>
              <a:rPr lang="it-IT" sz="1400" b="1" dirty="0" smtClean="0">
                <a:latin typeface="Calibri" pitchFamily="34" charset="0"/>
              </a:rPr>
              <a:t>Fonte: Corte di conti</a:t>
            </a:r>
            <a:endParaRPr lang="it-IT" sz="1400" b="1"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0"/>
            <a:ext cx="9144000" cy="548680"/>
          </a:xfrm>
          <a:prstGeom prst="rect">
            <a:avLst/>
          </a:prstGeom>
          <a:ln w="28575">
            <a:solidFill>
              <a:srgbClr val="B8005C"/>
            </a:solidFill>
          </a:ln>
        </p:spPr>
        <p:txBody>
          <a:bodyPr/>
          <a:lstStyle/>
          <a:p>
            <a:pPr algn="ctr"/>
            <a:r>
              <a:rPr lang="it-IT" sz="2800" b="1" dirty="0" smtClean="0">
                <a:latin typeface="Calibri" pitchFamily="34" charset="0"/>
              </a:rPr>
              <a:t>Il consolidato regionale e le risorse non utilizzate dagli enti</a:t>
            </a:r>
            <a:endParaRPr lang="it-IT" sz="2800" b="1" dirty="0">
              <a:latin typeface="Calibri" pitchFamily="34" charset="0"/>
            </a:endParaRPr>
          </a:p>
        </p:txBody>
      </p:sp>
      <p:graphicFrame>
        <p:nvGraphicFramePr>
          <p:cNvPr id="4" name="Grafico 3"/>
          <p:cNvGraphicFramePr/>
          <p:nvPr/>
        </p:nvGraphicFramePr>
        <p:xfrm>
          <a:off x="323528" y="548680"/>
          <a:ext cx="8568952"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5" name="CasellaDiTesto 4"/>
          <p:cNvSpPr txBox="1"/>
          <p:nvPr/>
        </p:nvSpPr>
        <p:spPr>
          <a:xfrm>
            <a:off x="251520" y="5589240"/>
            <a:ext cx="7643866" cy="369332"/>
          </a:xfrm>
          <a:prstGeom prst="rect">
            <a:avLst/>
          </a:prstGeom>
          <a:noFill/>
        </p:spPr>
        <p:txBody>
          <a:bodyPr wrap="square" rtlCol="0">
            <a:spAutoFit/>
          </a:bodyPr>
          <a:lstStyle/>
          <a:p>
            <a:r>
              <a:rPr lang="it-IT" dirty="0" smtClean="0">
                <a:latin typeface="Calibri" pitchFamily="34" charset="0"/>
              </a:rPr>
              <a:t>Le risorse non utilizzate degli enti e la </a:t>
            </a:r>
            <a:r>
              <a:rPr lang="it-IT" b="1" dirty="0" smtClean="0">
                <a:latin typeface="Calibri" pitchFamily="34" charset="0"/>
              </a:rPr>
              <a:t>necessità di </a:t>
            </a:r>
            <a:r>
              <a:rPr lang="it-IT" b="1" dirty="0" err="1" smtClean="0">
                <a:latin typeface="Calibri" pitchFamily="34" charset="0"/>
              </a:rPr>
              <a:t>governance</a:t>
            </a:r>
            <a:r>
              <a:rPr lang="it-IT" b="1" dirty="0" smtClean="0">
                <a:latin typeface="Calibri" pitchFamily="34" charset="0"/>
              </a:rPr>
              <a:t> regionale</a:t>
            </a:r>
            <a:r>
              <a:rPr lang="it-IT" dirty="0" smtClean="0">
                <a:latin typeface="Calibri" pitchFamily="34" charset="0"/>
              </a:rPr>
              <a:t>.</a:t>
            </a:r>
            <a:endParaRPr lang="it-IT" dirty="0">
              <a:latin typeface="Calibri" pitchFamily="34" charset="0"/>
            </a:endParaRPr>
          </a:p>
        </p:txBody>
      </p:sp>
      <p:sp>
        <p:nvSpPr>
          <p:cNvPr id="8" name="CasellaDiTesto 7"/>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9" name="CasellaDiTesto 8"/>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10" name="CasellaDiTesto 9"/>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manovra espansiva per gli investimenti pubblici</a:t>
            </a:r>
            <a:endParaRPr lang="it-IT" sz="1500" b="1" dirty="0">
              <a:solidFill>
                <a:schemeClr val="bg1"/>
              </a:solidFill>
              <a:latin typeface="Calibri" pitchFamily="34" charset="0"/>
            </a:endParaRPr>
          </a:p>
        </p:txBody>
      </p:sp>
      <p:sp>
        <p:nvSpPr>
          <p:cNvPr id="11" name="CasellaDiTesto 10"/>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
        <p:nvSpPr>
          <p:cNvPr id="12" name="CasellaDiTesto 11"/>
          <p:cNvSpPr txBox="1"/>
          <p:nvPr/>
        </p:nvSpPr>
        <p:spPr>
          <a:xfrm>
            <a:off x="7092280" y="4221088"/>
            <a:ext cx="1835696" cy="307777"/>
          </a:xfrm>
          <a:prstGeom prst="rect">
            <a:avLst/>
          </a:prstGeom>
          <a:noFill/>
        </p:spPr>
        <p:txBody>
          <a:bodyPr wrap="square" rtlCol="0">
            <a:spAutoFit/>
          </a:bodyPr>
          <a:lstStyle/>
          <a:p>
            <a:pPr algn="r"/>
            <a:r>
              <a:rPr lang="it-IT" sz="1400" b="1" dirty="0" smtClean="0">
                <a:latin typeface="Calibri" pitchFamily="34" charset="0"/>
              </a:rPr>
              <a:t>Fonte: Corte di conti</a:t>
            </a:r>
            <a:endParaRPr lang="it-IT" sz="1400" b="1" dirty="0">
              <a:latin typeface="Calibri" pitchFamily="34" charset="0"/>
            </a:endParaRPr>
          </a:p>
        </p:txBody>
      </p:sp>
      <p:sp>
        <p:nvSpPr>
          <p:cNvPr id="15" name="CasellaDiTesto 14"/>
          <p:cNvSpPr txBox="1"/>
          <p:nvPr/>
        </p:nvSpPr>
        <p:spPr>
          <a:xfrm>
            <a:off x="251520" y="4568061"/>
            <a:ext cx="8643998" cy="877163"/>
          </a:xfrm>
          <a:prstGeom prst="rect">
            <a:avLst/>
          </a:prstGeom>
          <a:noFill/>
          <a:ln>
            <a:solidFill>
              <a:srgbClr val="B8005C"/>
            </a:solidFill>
          </a:ln>
        </p:spPr>
        <p:txBody>
          <a:bodyPr wrap="square" rtlCol="0">
            <a:spAutoFit/>
          </a:bodyPr>
          <a:lstStyle/>
          <a:p>
            <a:pPr algn="just"/>
            <a:r>
              <a:rPr lang="it-IT" sz="1700" b="1" dirty="0" smtClean="0">
                <a:latin typeface="Calibri" pitchFamily="34" charset="0"/>
              </a:rPr>
              <a:t>Le risorse cedute non sempre sono sufficienti a soddisfare le richieste.</a:t>
            </a:r>
          </a:p>
          <a:p>
            <a:pPr algn="just"/>
            <a:r>
              <a:rPr lang="it-IT" sz="1700" b="1" dirty="0" smtClean="0">
                <a:latin typeface="Calibri" pitchFamily="34" charset="0"/>
              </a:rPr>
              <a:t>Criteri di riparto delle risorse dove la disponibilità è inferiore alla domanda: priorità ai piccoli comuni, all’edilizia scolastica e al territorio, distribuzione proporzionale alla richiesta.</a:t>
            </a:r>
            <a:endParaRPr lang="it-IT" sz="1700" b="1" dirty="0">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1" name="AutoShape 11" descr="mailbox://C:/Users/lattarulo/AppData/Roaming/Thunderbird/Profiles/h45rzg0b.default/Mail/Local%20Folders/ricevute%202017?number=845217974&amp;part=1.2.2&amp;filename=opbbhidcjcdmjgg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0973" name="AutoShape 13" descr="mailbox://C:/Users/lattarulo/AppData/Roaming/Thunderbird/Profiles/h45rzg0b.default/Mail/Local%20Folders/ricevute%202017?number=845217974&amp;part=1.2.2&amp;filename=opbbhidcjcdmjgg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0975" name="AutoShape 15" descr="mailbox://C:/Users/lattarulo/AppData/Roaming/Thunderbird/Profiles/h45rzg0b.default/Mail/Local%20Folders/ricevute%202017?number=845217974&amp;part=1.2.2&amp;filename=opbbhidcjcdmjgg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0977" name="AutoShape 17" descr="mailbox://C:/Users/lattarulo/AppData/Roaming/Thunderbird/Profiles/h45rzg0b.default/Mail/Local%20Folders/ricevute%202017?number=845217974&amp;part=1.2.2&amp;filename=opbbhidcjcdmjgg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40978" name="Picture 18" descr="C:\Users\lattarulo\Documents\PATRIZIA\2017\OOPP\Presentazione Conferenza Cottarelli\opbbhidcjcdmjggc.jpg"/>
          <p:cNvPicPr>
            <a:picLocks noChangeAspect="1" noChangeArrowheads="1"/>
          </p:cNvPicPr>
          <p:nvPr/>
        </p:nvPicPr>
        <p:blipFill>
          <a:blip r:embed="rId2" cstate="print"/>
          <a:srcRect l="4167" t="20289" r="5000" b="36652"/>
          <a:stretch>
            <a:fillRect/>
          </a:stretch>
        </p:blipFill>
        <p:spPr bwMode="auto">
          <a:xfrm>
            <a:off x="395536" y="1412776"/>
            <a:ext cx="8352928" cy="3240360"/>
          </a:xfrm>
          <a:prstGeom prst="rect">
            <a:avLst/>
          </a:prstGeom>
          <a:noFill/>
        </p:spPr>
      </p:pic>
      <p:sp>
        <p:nvSpPr>
          <p:cNvPr id="8" name="CasellaDiTesto 7"/>
          <p:cNvSpPr txBox="1"/>
          <p:nvPr/>
        </p:nvSpPr>
        <p:spPr>
          <a:xfrm>
            <a:off x="0" y="0"/>
            <a:ext cx="9144000" cy="523220"/>
          </a:xfrm>
          <a:prstGeom prst="rect">
            <a:avLst/>
          </a:prstGeom>
          <a:noFill/>
          <a:ln w="28575">
            <a:solidFill>
              <a:srgbClr val="A3195B"/>
            </a:solidFill>
          </a:ln>
        </p:spPr>
        <p:txBody>
          <a:bodyPr wrap="square" rtlCol="0">
            <a:spAutoFit/>
          </a:bodyPr>
          <a:lstStyle/>
          <a:p>
            <a:pPr algn="ctr"/>
            <a:r>
              <a:rPr lang="it-IT" sz="2800" b="1" dirty="0" smtClean="0">
                <a:latin typeface="Calibri" pitchFamily="34" charset="0"/>
              </a:rPr>
              <a:t>Nel 2016 gli investimenti non registrano l’attesa ripresa</a:t>
            </a:r>
            <a:endParaRPr lang="it-IT" sz="2800" b="1" dirty="0">
              <a:latin typeface="Calibri" pitchFamily="34" charset="0"/>
            </a:endParaRPr>
          </a:p>
        </p:txBody>
      </p:sp>
      <p:sp>
        <p:nvSpPr>
          <p:cNvPr id="11" name="CasellaDiTesto 10"/>
          <p:cNvSpPr txBox="1"/>
          <p:nvPr/>
        </p:nvSpPr>
        <p:spPr>
          <a:xfrm>
            <a:off x="755576" y="620688"/>
            <a:ext cx="7632848" cy="707886"/>
          </a:xfrm>
          <a:prstGeom prst="rect">
            <a:avLst/>
          </a:prstGeom>
          <a:noFill/>
        </p:spPr>
        <p:txBody>
          <a:bodyPr wrap="square" rtlCol="0">
            <a:spAutoFit/>
          </a:bodyPr>
          <a:lstStyle/>
          <a:p>
            <a:pPr algn="ctr"/>
            <a:r>
              <a:rPr lang="it-IT" sz="2000" b="1" dirty="0" smtClean="0">
                <a:solidFill>
                  <a:srgbClr val="CC0066"/>
                </a:solidFill>
                <a:latin typeface="Calibri" pitchFamily="34" charset="0"/>
              </a:rPr>
              <a:t>Conto consolidato AAPP</a:t>
            </a:r>
          </a:p>
          <a:p>
            <a:pPr algn="ctr"/>
            <a:r>
              <a:rPr lang="it-IT" sz="2000" b="1" dirty="0" smtClean="0">
                <a:solidFill>
                  <a:srgbClr val="CC0066"/>
                </a:solidFill>
                <a:latin typeface="Calibri" pitchFamily="34" charset="0"/>
              </a:rPr>
              <a:t>(estratto da Pil e indebitamento Pil comunicazione Istat 01/03/2017)</a:t>
            </a:r>
            <a:endParaRPr lang="it-IT" sz="2000" b="1" dirty="0">
              <a:solidFill>
                <a:srgbClr val="CC0066"/>
              </a:solidFill>
              <a:latin typeface="Calibri" pitchFamily="34" charset="0"/>
            </a:endParaRPr>
          </a:p>
        </p:txBody>
      </p:sp>
      <p:sp>
        <p:nvSpPr>
          <p:cNvPr id="14" name="CasellaDiTesto 13"/>
          <p:cNvSpPr txBox="1"/>
          <p:nvPr/>
        </p:nvSpPr>
        <p:spPr>
          <a:xfrm>
            <a:off x="467544" y="5549170"/>
            <a:ext cx="8286808" cy="400110"/>
          </a:xfrm>
          <a:prstGeom prst="rect">
            <a:avLst/>
          </a:prstGeom>
          <a:ln>
            <a:solidFill>
              <a:srgbClr val="A3195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000" b="1" dirty="0" smtClean="0">
                <a:latin typeface="Calibri" pitchFamily="34" charset="0"/>
              </a:rPr>
              <a:t>Variazione degli investimenti fissi lordi AAPP -5,4% </a:t>
            </a:r>
            <a:r>
              <a:rPr lang="it-IT" sz="2000" dirty="0" smtClean="0">
                <a:latin typeface="Calibri" pitchFamily="34" charset="0"/>
              </a:rPr>
              <a:t>– Istat dati provvisori – </a:t>
            </a:r>
          </a:p>
        </p:txBody>
      </p:sp>
      <p:sp>
        <p:nvSpPr>
          <p:cNvPr id="12" name="CasellaDiTesto 11"/>
          <p:cNvSpPr txBox="1"/>
          <p:nvPr/>
        </p:nvSpPr>
        <p:spPr>
          <a:xfrm>
            <a:off x="142844" y="6197247"/>
            <a:ext cx="1332812"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Investimenti e </a:t>
            </a:r>
          </a:p>
          <a:p>
            <a:pPr>
              <a:lnSpc>
                <a:spcPct val="80000"/>
              </a:lnSpc>
            </a:pPr>
            <a:r>
              <a:rPr lang="it-IT" sz="1500" b="1" dirty="0" smtClean="0">
                <a:solidFill>
                  <a:srgbClr val="B8005C"/>
                </a:solidFill>
                <a:latin typeface="Calibri" pitchFamily="34" charset="0"/>
              </a:rPr>
              <a:t>politiche </a:t>
            </a:r>
          </a:p>
          <a:p>
            <a:pPr>
              <a:lnSpc>
                <a:spcPct val="80000"/>
              </a:lnSpc>
            </a:pPr>
            <a:r>
              <a:rPr lang="it-IT" sz="1500" b="1" dirty="0" smtClean="0">
                <a:solidFill>
                  <a:srgbClr val="B8005C"/>
                </a:solidFill>
                <a:latin typeface="Calibri" pitchFamily="34" charset="0"/>
              </a:rPr>
              <a:t>per la crescita</a:t>
            </a:r>
            <a:endParaRPr lang="it-IT" sz="1500" b="1" dirty="0">
              <a:solidFill>
                <a:srgbClr val="B8005C"/>
              </a:solidFill>
              <a:latin typeface="Calibri" pitchFamily="34" charset="0"/>
            </a:endParaRPr>
          </a:p>
        </p:txBody>
      </p:sp>
      <p:sp>
        <p:nvSpPr>
          <p:cNvPr id="15" name="CasellaDiTesto 14"/>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16" name="CasellaDiTesto 15"/>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congiuntura degli investimenti</a:t>
            </a:r>
            <a:endParaRPr lang="it-IT" sz="1500" b="1" dirty="0">
              <a:solidFill>
                <a:schemeClr val="bg1"/>
              </a:solidFill>
              <a:latin typeface="Calibri" pitchFamily="34" charset="0"/>
            </a:endParaRPr>
          </a:p>
        </p:txBody>
      </p:sp>
      <p:sp>
        <p:nvSpPr>
          <p:cNvPr id="17" name="CasellaDiTesto 16"/>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manovra espansiva per gli investimenti pubblici</a:t>
            </a:r>
            <a:endParaRPr lang="it-IT" sz="1500" b="1" dirty="0">
              <a:solidFill>
                <a:srgbClr val="B8005C"/>
              </a:solidFill>
              <a:latin typeface="Calibri" pitchFamily="34" charset="0"/>
            </a:endParaRPr>
          </a:p>
        </p:txBody>
      </p:sp>
      <p:sp>
        <p:nvSpPr>
          <p:cNvPr id="18" name="CasellaDiTesto 17"/>
          <p:cNvSpPr txBox="1"/>
          <p:nvPr/>
        </p:nvSpPr>
        <p:spPr>
          <a:xfrm>
            <a:off x="899592" y="4767535"/>
            <a:ext cx="1656184" cy="584775"/>
          </a:xfrm>
          <a:prstGeom prst="rect">
            <a:avLst/>
          </a:prstGeom>
          <a:noFill/>
        </p:spPr>
        <p:txBody>
          <a:bodyPr wrap="square" rtlCol="0">
            <a:spAutoFit/>
          </a:bodyPr>
          <a:lstStyle/>
          <a:p>
            <a:pPr algn="ctr"/>
            <a:r>
              <a:rPr lang="it-IT" sz="1600" b="1" dirty="0" smtClean="0">
                <a:latin typeface="Calibri" pitchFamily="34" charset="0"/>
              </a:rPr>
              <a:t>Uscite correnti </a:t>
            </a:r>
          </a:p>
          <a:p>
            <a:pPr algn="ctr"/>
            <a:r>
              <a:rPr lang="it-IT" sz="1600" b="1" dirty="0" smtClean="0">
                <a:latin typeface="Calibri" pitchFamily="34" charset="0"/>
              </a:rPr>
              <a:t>al netto interessi</a:t>
            </a:r>
            <a:endParaRPr lang="it-IT" sz="1600" b="1" dirty="0">
              <a:latin typeface="Calibri" pitchFamily="34" charset="0"/>
            </a:endParaRPr>
          </a:p>
        </p:txBody>
      </p:sp>
      <p:sp>
        <p:nvSpPr>
          <p:cNvPr id="19" name="CasellaDiTesto 18"/>
          <p:cNvSpPr txBox="1"/>
          <p:nvPr/>
        </p:nvSpPr>
        <p:spPr>
          <a:xfrm>
            <a:off x="2555776" y="4767535"/>
            <a:ext cx="1440160" cy="584775"/>
          </a:xfrm>
          <a:prstGeom prst="rect">
            <a:avLst/>
          </a:prstGeom>
          <a:noFill/>
        </p:spPr>
        <p:txBody>
          <a:bodyPr wrap="square" rtlCol="0">
            <a:spAutoFit/>
          </a:bodyPr>
          <a:lstStyle/>
          <a:p>
            <a:pPr algn="ctr"/>
            <a:r>
              <a:rPr lang="it-IT" sz="1600" b="1" dirty="0" smtClean="0">
                <a:latin typeface="Calibri" pitchFamily="34" charset="0"/>
              </a:rPr>
              <a:t>Interessi passivi</a:t>
            </a:r>
            <a:endParaRPr lang="it-IT" sz="1600" b="1" dirty="0">
              <a:latin typeface="Calibri" pitchFamily="34" charset="0"/>
            </a:endParaRPr>
          </a:p>
        </p:txBody>
      </p:sp>
      <p:sp>
        <p:nvSpPr>
          <p:cNvPr id="20" name="CasellaDiTesto 19"/>
          <p:cNvSpPr txBox="1"/>
          <p:nvPr/>
        </p:nvSpPr>
        <p:spPr>
          <a:xfrm>
            <a:off x="4067944" y="4767535"/>
            <a:ext cx="1440160" cy="584775"/>
          </a:xfrm>
          <a:prstGeom prst="rect">
            <a:avLst/>
          </a:prstGeom>
          <a:noFill/>
        </p:spPr>
        <p:txBody>
          <a:bodyPr wrap="square" rtlCol="0">
            <a:spAutoFit/>
          </a:bodyPr>
          <a:lstStyle/>
          <a:p>
            <a:pPr algn="ctr"/>
            <a:r>
              <a:rPr lang="it-IT" sz="1600" b="1" dirty="0" smtClean="0">
                <a:latin typeface="Calibri" pitchFamily="34" charset="0"/>
              </a:rPr>
              <a:t>Totale uscite correnti</a:t>
            </a:r>
            <a:endParaRPr lang="it-IT" sz="1600" b="1" dirty="0">
              <a:latin typeface="Calibri" pitchFamily="34" charset="0"/>
            </a:endParaRPr>
          </a:p>
        </p:txBody>
      </p:sp>
      <p:sp>
        <p:nvSpPr>
          <p:cNvPr id="21" name="CasellaDiTesto 20"/>
          <p:cNvSpPr txBox="1"/>
          <p:nvPr/>
        </p:nvSpPr>
        <p:spPr>
          <a:xfrm>
            <a:off x="5508104" y="4767535"/>
            <a:ext cx="1656184" cy="584775"/>
          </a:xfrm>
          <a:prstGeom prst="rect">
            <a:avLst/>
          </a:prstGeom>
          <a:noFill/>
        </p:spPr>
        <p:txBody>
          <a:bodyPr wrap="square" rtlCol="0">
            <a:spAutoFit/>
          </a:bodyPr>
          <a:lstStyle/>
          <a:p>
            <a:pPr algn="ctr"/>
            <a:r>
              <a:rPr lang="it-IT" sz="1600" b="1" dirty="0" smtClean="0">
                <a:latin typeface="Calibri" pitchFamily="34" charset="0"/>
              </a:rPr>
              <a:t>Investimenti fissi lordi</a:t>
            </a:r>
            <a:endParaRPr lang="it-IT" sz="1600" b="1" dirty="0">
              <a:latin typeface="Calibri" pitchFamily="34" charset="0"/>
            </a:endParaRPr>
          </a:p>
        </p:txBody>
      </p:sp>
      <p:sp>
        <p:nvSpPr>
          <p:cNvPr id="22" name="CasellaDiTesto 21"/>
          <p:cNvSpPr txBox="1"/>
          <p:nvPr/>
        </p:nvSpPr>
        <p:spPr>
          <a:xfrm>
            <a:off x="7164288" y="4767535"/>
            <a:ext cx="1224136" cy="584775"/>
          </a:xfrm>
          <a:prstGeom prst="rect">
            <a:avLst/>
          </a:prstGeom>
          <a:noFill/>
        </p:spPr>
        <p:txBody>
          <a:bodyPr wrap="square" rtlCol="0">
            <a:spAutoFit/>
          </a:bodyPr>
          <a:lstStyle/>
          <a:p>
            <a:pPr algn="ctr"/>
            <a:r>
              <a:rPr lang="it-IT" sz="1600" b="1" dirty="0" smtClean="0">
                <a:latin typeface="Calibri" pitchFamily="34" charset="0"/>
              </a:rPr>
              <a:t>Totale uscite</a:t>
            </a:r>
            <a:endParaRPr lang="it-IT" sz="1600" b="1" dirty="0">
              <a:latin typeface="Calibri" pitchFamily="34" charset="0"/>
            </a:endParaRPr>
          </a:p>
        </p:txBody>
      </p:sp>
      <p:pic>
        <p:nvPicPr>
          <p:cNvPr id="23" name="Picture 18" descr="C:\Users\lattarulo\Documents\PATRIZIA\2017\OOPP\Presentazione Conferenza Cottarelli\opbbhidcjcdmjggc.jpg"/>
          <p:cNvPicPr>
            <a:picLocks noChangeAspect="1" noChangeArrowheads="1"/>
          </p:cNvPicPr>
          <p:nvPr/>
        </p:nvPicPr>
        <p:blipFill>
          <a:blip r:embed="rId2" cstate="print"/>
          <a:srcRect l="36964" t="20178" r="37979" b="75995"/>
          <a:stretch>
            <a:fillRect/>
          </a:stretch>
        </p:blipFill>
        <p:spPr bwMode="auto">
          <a:xfrm>
            <a:off x="2987824" y="1340768"/>
            <a:ext cx="3240000" cy="405000"/>
          </a:xfrm>
          <a:prstGeom prst="rect">
            <a:avLst/>
          </a:prstGeom>
          <a:noFill/>
        </p:spPr>
      </p:pic>
      <p:sp>
        <p:nvSpPr>
          <p:cNvPr id="25" name="Rettangolo 24"/>
          <p:cNvSpPr/>
          <p:nvPr/>
        </p:nvSpPr>
        <p:spPr>
          <a:xfrm>
            <a:off x="5580112" y="1772815"/>
            <a:ext cx="1440160" cy="8134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p:cNvSpPr/>
          <p:nvPr/>
        </p:nvSpPr>
        <p:spPr>
          <a:xfrm>
            <a:off x="6933733" y="2670272"/>
            <a:ext cx="302563" cy="20042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Rettangolo 26"/>
          <p:cNvSpPr/>
          <p:nvPr/>
        </p:nvSpPr>
        <p:spPr>
          <a:xfrm>
            <a:off x="5364088" y="2647833"/>
            <a:ext cx="360040" cy="2026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Ovale 27"/>
          <p:cNvSpPr/>
          <p:nvPr/>
        </p:nvSpPr>
        <p:spPr>
          <a:xfrm>
            <a:off x="5508104" y="1844824"/>
            <a:ext cx="1512168" cy="2736304"/>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9552" y="908720"/>
            <a:ext cx="7848872" cy="646331"/>
          </a:xfrm>
          <a:prstGeom prst="rect">
            <a:avLst/>
          </a:prstGeom>
          <a:noFill/>
        </p:spPr>
        <p:txBody>
          <a:bodyPr wrap="square" rtlCol="0">
            <a:spAutoFit/>
          </a:bodyPr>
          <a:lstStyle/>
          <a:p>
            <a:r>
              <a:rPr lang="it-IT" dirty="0" smtClean="0"/>
              <a:t>Nel 2016 diminuiscono i pagamenti degli investimenti da parte di tutti di livelli di governo in Italia</a:t>
            </a:r>
            <a:endParaRPr lang="it-IT" dirty="0"/>
          </a:p>
        </p:txBody>
      </p:sp>
      <p:sp>
        <p:nvSpPr>
          <p:cNvPr id="3" name="CasellaDiTesto 2"/>
          <p:cNvSpPr txBox="1"/>
          <p:nvPr/>
        </p:nvSpPr>
        <p:spPr>
          <a:xfrm>
            <a:off x="323528" y="404664"/>
            <a:ext cx="6840760" cy="646331"/>
          </a:xfrm>
          <a:prstGeom prst="rect">
            <a:avLst/>
          </a:prstGeom>
          <a:noFill/>
        </p:spPr>
        <p:txBody>
          <a:bodyPr wrap="square" rtlCol="0">
            <a:spAutoFit/>
          </a:bodyPr>
          <a:lstStyle/>
          <a:p>
            <a:r>
              <a:rPr lang="it-IT" dirty="0" smtClean="0"/>
              <a:t>Nel 2016 si riducono gli investimenti di tutti i livelli di governo(Italia) Pagamenti </a:t>
            </a:r>
            <a:endParaRPr lang="it-IT" dirty="0"/>
          </a:p>
        </p:txBody>
      </p:sp>
      <p:graphicFrame>
        <p:nvGraphicFramePr>
          <p:cNvPr id="4" name="Tabella 3"/>
          <p:cNvGraphicFramePr>
            <a:graphicFrameLocks noGrp="1"/>
          </p:cNvGraphicFramePr>
          <p:nvPr/>
        </p:nvGraphicFramePr>
        <p:xfrm>
          <a:off x="2457450" y="1633537"/>
          <a:ext cx="4229100" cy="3590925"/>
        </p:xfrm>
        <a:graphic>
          <a:graphicData uri="http://schemas.openxmlformats.org/drawingml/2006/table">
            <a:tbl>
              <a:tblPr/>
              <a:tblGrid>
                <a:gridCol w="2400300"/>
                <a:gridCol w="609600"/>
                <a:gridCol w="609600"/>
                <a:gridCol w="609600"/>
              </a:tblGrid>
              <a:tr h="161925">
                <a:tc>
                  <a:txBody>
                    <a:bodyPr/>
                    <a:lstStyle/>
                    <a:p>
                      <a:pPr algn="l" fontAlgn="b"/>
                      <a:r>
                        <a:rPr lang="it-IT" sz="10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Calibri"/>
                        </a:rPr>
                        <a:t>2016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Calibri"/>
                        </a:rPr>
                        <a:t>2015</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rgbClr val="000000"/>
                          </a:solidFill>
                          <a:latin typeface="Calibri"/>
                        </a:rPr>
                        <a:t>Var%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161925">
                <a:tc>
                  <a:txBody>
                    <a:bodyPr/>
                    <a:lstStyle/>
                    <a:p>
                      <a:pPr algn="l" fontAlgn="t"/>
                      <a:r>
                        <a:rPr lang="it-IT" sz="1000" b="0" i="0" u="none" strike="noStrike">
                          <a:solidFill>
                            <a:srgbClr val="000000"/>
                          </a:solidFill>
                          <a:latin typeface="Calibri"/>
                        </a:rPr>
                        <a:t>Regioni e Province autonome </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it-IT" sz="1000" b="0" i="0" u="none" strike="noStrike">
                          <a:solidFill>
                            <a:srgbClr val="000000"/>
                          </a:solidFill>
                          <a:latin typeface="Calibri"/>
                        </a:rPr>
                        <a:t>2276,1</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it-IT" sz="1000" b="0" i="0" u="none" strike="noStrike">
                          <a:solidFill>
                            <a:srgbClr val="000000"/>
                          </a:solidFill>
                          <a:latin typeface="Calibri"/>
                        </a:rPr>
                        <a:t>1900,5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it-IT" sz="1000" b="0" i="1" u="none" strike="noStrike">
                          <a:solidFill>
                            <a:srgbClr val="000000"/>
                          </a:solidFill>
                          <a:latin typeface="Calibri"/>
                        </a:rPr>
                        <a:t>-16,5</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r>
              <a:tr h="838200">
                <a:tc>
                  <a:txBody>
                    <a:bodyPr/>
                    <a:lstStyle/>
                    <a:p>
                      <a:pPr algn="l" fontAlgn="t"/>
                      <a:r>
                        <a:rPr lang="it-IT" sz="1000" b="0" i="0" u="none" strike="noStrike">
                          <a:solidFill>
                            <a:srgbClr val="000000"/>
                          </a:solidFill>
                          <a:latin typeface="Calibri"/>
                        </a:rPr>
                        <a:t>Comuni, Province, Città metropolitane, commissari straordinari delle Province, gestioni commissariali dei Comuni, unioni di Comuni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12229,7</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10438,1</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-14,7</a:t>
                      </a:r>
                    </a:p>
                  </a:txBody>
                  <a:tcPr marL="0" marR="0" marT="0" marB="0">
                    <a:lnL>
                      <a:noFill/>
                    </a:lnL>
                    <a:lnR>
                      <a:noFill/>
                    </a:lnR>
                    <a:lnT>
                      <a:noFill/>
                    </a:lnT>
                    <a:lnB>
                      <a:noFill/>
                    </a:lnB>
                  </a:tcPr>
                </a:tc>
              </a:tr>
              <a:tr h="161925">
                <a:tc gridSpan="4">
                  <a:txBody>
                    <a:bodyPr/>
                    <a:lstStyle/>
                    <a:p>
                      <a:pPr algn="r" fontAlgn="t"/>
                      <a:r>
                        <a:rPr lang="it-IT" sz="1000" b="0" i="0" u="none" strike="noStrike">
                          <a:solidFill>
                            <a:srgbClr val="000000"/>
                          </a:solidFill>
                          <a:latin typeface="Calibri"/>
                        </a:rPr>
                        <a:t>di cui: </a:t>
                      </a:r>
                    </a:p>
                  </a:txBody>
                  <a:tcPr marL="0" marR="0" marT="0" marB="0">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r>
              <a:tr h="161925">
                <a:tc>
                  <a:txBody>
                    <a:bodyPr/>
                    <a:lstStyle/>
                    <a:p>
                      <a:pPr algn="l" fontAlgn="t"/>
                      <a:r>
                        <a:rPr lang="it-IT" sz="1000" b="0" i="1" u="none" strike="noStrike">
                          <a:solidFill>
                            <a:srgbClr val="000000"/>
                          </a:solidFill>
                          <a:latin typeface="Calibri"/>
                        </a:rPr>
                        <a:t>Comuni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10938,9</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9277,5</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-15,2</a:t>
                      </a:r>
                    </a:p>
                  </a:txBody>
                  <a:tcPr marL="0" marR="0" marT="0" marB="0">
                    <a:lnL>
                      <a:noFill/>
                    </a:lnL>
                    <a:lnR>
                      <a:noFill/>
                    </a:lnR>
                    <a:lnT>
                      <a:noFill/>
                    </a:lnT>
                    <a:lnB>
                      <a:noFill/>
                    </a:lnB>
                  </a:tcPr>
                </a:tc>
              </a:tr>
              <a:tr h="161925">
                <a:tc>
                  <a:txBody>
                    <a:bodyPr/>
                    <a:lstStyle/>
                    <a:p>
                      <a:pPr algn="l" fontAlgn="t"/>
                      <a:r>
                        <a:rPr lang="it-IT" sz="1000" b="0" i="1" u="none" strike="noStrike">
                          <a:solidFill>
                            <a:srgbClr val="000000"/>
                          </a:solidFill>
                          <a:latin typeface="Calibri"/>
                        </a:rPr>
                        <a:t>Province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1008,2</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830,4</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-17,6</a:t>
                      </a:r>
                    </a:p>
                  </a:txBody>
                  <a:tcPr marL="0" marR="0" marT="0" marB="0">
                    <a:lnL>
                      <a:noFill/>
                    </a:lnL>
                    <a:lnR>
                      <a:noFill/>
                    </a:lnR>
                    <a:lnT>
                      <a:noFill/>
                    </a:lnT>
                    <a:lnB>
                      <a:noFill/>
                    </a:lnB>
                  </a:tcPr>
                </a:tc>
              </a:tr>
              <a:tr h="161925">
                <a:tc>
                  <a:txBody>
                    <a:bodyPr/>
                    <a:lstStyle/>
                    <a:p>
                      <a:pPr algn="l" fontAlgn="t"/>
                      <a:r>
                        <a:rPr lang="it-IT" sz="1000" b="0" i="1" u="none" strike="noStrike">
                          <a:solidFill>
                            <a:srgbClr val="000000"/>
                          </a:solidFill>
                          <a:latin typeface="Calibri"/>
                        </a:rPr>
                        <a:t>Città metropolitane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182,4</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232,9</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27,7</a:t>
                      </a:r>
                    </a:p>
                  </a:txBody>
                  <a:tcPr marL="0" marR="0" marT="0" marB="0">
                    <a:lnL>
                      <a:noFill/>
                    </a:lnL>
                    <a:lnR>
                      <a:noFill/>
                    </a:lnR>
                    <a:lnT>
                      <a:noFill/>
                    </a:lnT>
                    <a:lnB>
                      <a:noFill/>
                    </a:lnB>
                  </a:tcPr>
                </a:tc>
              </a:tr>
              <a:tr h="161925">
                <a:tc>
                  <a:txBody>
                    <a:bodyPr/>
                    <a:lstStyle/>
                    <a:p>
                      <a:pPr algn="l" fontAlgn="t"/>
                      <a:r>
                        <a:rPr lang="it-IT" sz="1000" b="0" i="1" u="none" strike="noStrike">
                          <a:solidFill>
                            <a:srgbClr val="000000"/>
                          </a:solidFill>
                          <a:latin typeface="Calibri"/>
                        </a:rPr>
                        <a:t>unioni di Comuni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97,4</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92,2</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-5,4</a:t>
                      </a:r>
                    </a:p>
                  </a:txBody>
                  <a:tcPr marL="0" marR="0" marT="0" marB="0">
                    <a:lnL>
                      <a:noFill/>
                    </a:lnL>
                    <a:lnR>
                      <a:noFill/>
                    </a:lnR>
                    <a:lnT>
                      <a:noFill/>
                    </a:lnT>
                    <a:lnB>
                      <a:noFill/>
                    </a:lnB>
                  </a:tcPr>
                </a:tc>
              </a:tr>
              <a:tr h="323850">
                <a:tc>
                  <a:txBody>
                    <a:bodyPr/>
                    <a:lstStyle/>
                    <a:p>
                      <a:pPr algn="l" fontAlgn="t"/>
                      <a:r>
                        <a:rPr lang="it-IT" sz="1000" b="0" i="0" u="none" strike="noStrike">
                          <a:solidFill>
                            <a:srgbClr val="000000"/>
                          </a:solidFill>
                          <a:latin typeface="Calibri"/>
                        </a:rPr>
                        <a:t>Comunità montane, isolane e consorzi tra enti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227,3</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183,8</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-19,1</a:t>
                      </a:r>
                    </a:p>
                  </a:txBody>
                  <a:tcPr marL="0" marR="0" marT="0" marB="0">
                    <a:lnL>
                      <a:noFill/>
                    </a:lnL>
                    <a:lnR>
                      <a:noFill/>
                    </a:lnR>
                    <a:lnT>
                      <a:noFill/>
                    </a:lnT>
                    <a:lnB>
                      <a:noFill/>
                    </a:lnB>
                  </a:tcPr>
                </a:tc>
              </a:tr>
              <a:tr h="161925">
                <a:tc>
                  <a:txBody>
                    <a:bodyPr/>
                    <a:lstStyle/>
                    <a:p>
                      <a:pPr algn="l" fontAlgn="t"/>
                      <a:r>
                        <a:rPr lang="it-IT" sz="1000" b="0" i="0" u="none" strike="noStrike">
                          <a:solidFill>
                            <a:srgbClr val="000000"/>
                          </a:solidFill>
                          <a:latin typeface="Calibri"/>
                        </a:rPr>
                        <a:t>camere di commercio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19,7</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18,8</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-4,4</a:t>
                      </a:r>
                    </a:p>
                  </a:txBody>
                  <a:tcPr marL="0" marR="0" marT="0" marB="0">
                    <a:lnL>
                      <a:noFill/>
                    </a:lnL>
                    <a:lnR>
                      <a:noFill/>
                    </a:lnR>
                    <a:lnT>
                      <a:noFill/>
                    </a:lnT>
                    <a:lnB>
                      <a:noFill/>
                    </a:lnB>
                  </a:tcPr>
                </a:tc>
              </a:tr>
              <a:tr h="161925">
                <a:tc>
                  <a:txBody>
                    <a:bodyPr/>
                    <a:lstStyle/>
                    <a:p>
                      <a:pPr algn="l" fontAlgn="t"/>
                      <a:r>
                        <a:rPr lang="it-IT" sz="1000" b="0" i="0" u="none" strike="noStrike">
                          <a:solidFill>
                            <a:srgbClr val="000000"/>
                          </a:solidFill>
                          <a:latin typeface="Calibri"/>
                        </a:rPr>
                        <a:t>enti parco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33</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14,4</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-56,5</a:t>
                      </a:r>
                    </a:p>
                  </a:txBody>
                  <a:tcPr marL="0" marR="0" marT="0" marB="0">
                    <a:lnL>
                      <a:noFill/>
                    </a:lnL>
                    <a:lnR>
                      <a:noFill/>
                    </a:lnR>
                    <a:lnT>
                      <a:noFill/>
                    </a:lnT>
                    <a:lnB>
                      <a:noFill/>
                    </a:lnB>
                  </a:tcPr>
                </a:tc>
              </a:tr>
              <a:tr h="161925">
                <a:tc>
                  <a:txBody>
                    <a:bodyPr/>
                    <a:lstStyle/>
                    <a:p>
                      <a:pPr algn="l" fontAlgn="t"/>
                      <a:r>
                        <a:rPr lang="it-IT" sz="1000" b="0" i="0" u="none" strike="noStrike">
                          <a:solidFill>
                            <a:srgbClr val="000000"/>
                          </a:solidFill>
                          <a:latin typeface="Calibri"/>
                        </a:rPr>
                        <a:t>enti di ricerca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219,1</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201,7</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-7,9</a:t>
                      </a:r>
                    </a:p>
                  </a:txBody>
                  <a:tcPr marL="0" marR="0" marT="0" marB="0">
                    <a:lnL>
                      <a:noFill/>
                    </a:lnL>
                    <a:lnR>
                      <a:noFill/>
                    </a:lnR>
                    <a:lnT>
                      <a:noFill/>
                    </a:lnT>
                    <a:lnB>
                      <a:noFill/>
                    </a:lnB>
                  </a:tcPr>
                </a:tc>
              </a:tr>
              <a:tr h="161925">
                <a:tc>
                  <a:txBody>
                    <a:bodyPr/>
                    <a:lstStyle/>
                    <a:p>
                      <a:pPr algn="l" fontAlgn="t"/>
                      <a:r>
                        <a:rPr lang="it-IT" sz="1000" b="0" i="0" u="none" strike="noStrike">
                          <a:solidFill>
                            <a:srgbClr val="000000"/>
                          </a:solidFill>
                          <a:latin typeface="Calibri"/>
                        </a:rPr>
                        <a:t>università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773,7</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635,2</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-17,9</a:t>
                      </a:r>
                    </a:p>
                  </a:txBody>
                  <a:tcPr marL="0" marR="0" marT="0" marB="0">
                    <a:lnL>
                      <a:noFill/>
                    </a:lnL>
                    <a:lnR>
                      <a:noFill/>
                    </a:lnR>
                    <a:lnT>
                      <a:noFill/>
                    </a:lnT>
                    <a:lnB>
                      <a:noFill/>
                    </a:lnB>
                  </a:tcPr>
                </a:tc>
              </a:tr>
              <a:tr h="161925">
                <a:tc>
                  <a:txBody>
                    <a:bodyPr/>
                    <a:lstStyle/>
                    <a:p>
                      <a:pPr algn="l" fontAlgn="t"/>
                      <a:r>
                        <a:rPr lang="it-IT" sz="1000" b="0" i="0" u="none" strike="noStrike">
                          <a:solidFill>
                            <a:srgbClr val="000000"/>
                          </a:solidFill>
                          <a:latin typeface="Calibri"/>
                        </a:rPr>
                        <a:t>strutture sanitarie </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1797,6</a:t>
                      </a:r>
                    </a:p>
                  </a:txBody>
                  <a:tcPr marL="0" marR="0" marT="0" marB="0">
                    <a:lnL>
                      <a:noFill/>
                    </a:lnL>
                    <a:lnR>
                      <a:noFill/>
                    </a:lnR>
                    <a:lnT>
                      <a:noFill/>
                    </a:lnT>
                    <a:lnB>
                      <a:noFill/>
                    </a:lnB>
                  </a:tcPr>
                </a:tc>
                <a:tc>
                  <a:txBody>
                    <a:bodyPr/>
                    <a:lstStyle/>
                    <a:p>
                      <a:pPr algn="r" fontAlgn="t"/>
                      <a:r>
                        <a:rPr lang="it-IT" sz="1000" b="0" i="0" u="none" strike="noStrike">
                          <a:solidFill>
                            <a:srgbClr val="000000"/>
                          </a:solidFill>
                          <a:latin typeface="Calibri"/>
                        </a:rPr>
                        <a:t>1480,9</a:t>
                      </a:r>
                    </a:p>
                  </a:txBody>
                  <a:tcPr marL="0" marR="0" marT="0" marB="0">
                    <a:lnL>
                      <a:noFill/>
                    </a:lnL>
                    <a:lnR>
                      <a:noFill/>
                    </a:lnR>
                    <a:lnT>
                      <a:noFill/>
                    </a:lnT>
                    <a:lnB>
                      <a:noFill/>
                    </a:lnB>
                  </a:tcPr>
                </a:tc>
                <a:tc>
                  <a:txBody>
                    <a:bodyPr/>
                    <a:lstStyle/>
                    <a:p>
                      <a:pPr algn="r" fontAlgn="t"/>
                      <a:r>
                        <a:rPr lang="it-IT" sz="1000" b="0" i="1" u="none" strike="noStrike">
                          <a:solidFill>
                            <a:srgbClr val="000000"/>
                          </a:solidFill>
                          <a:latin typeface="Calibri"/>
                        </a:rPr>
                        <a:t>-17,6</a:t>
                      </a:r>
                    </a:p>
                  </a:txBody>
                  <a:tcPr marL="0" marR="0" marT="0" marB="0">
                    <a:lnL>
                      <a:noFill/>
                    </a:lnL>
                    <a:lnR>
                      <a:noFill/>
                    </a:lnR>
                    <a:lnT>
                      <a:noFill/>
                    </a:lnT>
                    <a:lnB>
                      <a:noFill/>
                    </a:lnB>
                  </a:tcPr>
                </a:tc>
              </a:tr>
              <a:tr h="161925">
                <a:tc>
                  <a:txBody>
                    <a:bodyPr/>
                    <a:lstStyle/>
                    <a:p>
                      <a:pPr algn="l" fontAlgn="t"/>
                      <a:r>
                        <a:rPr lang="it-IT" sz="1000" b="1" i="0" u="none" strike="noStrike">
                          <a:solidFill>
                            <a:srgbClr val="000000"/>
                          </a:solidFill>
                          <a:latin typeface="Calibri"/>
                        </a:rPr>
                        <a:t>Totale Amm locali </a:t>
                      </a:r>
                    </a:p>
                  </a:txBody>
                  <a:tcPr marL="0" marR="0" marT="0" marB="0">
                    <a:lnL>
                      <a:noFill/>
                    </a:lnL>
                    <a:lnR>
                      <a:noFill/>
                    </a:lnR>
                    <a:lnT>
                      <a:noFill/>
                    </a:lnT>
                    <a:lnB>
                      <a:noFill/>
                    </a:lnB>
                  </a:tcPr>
                </a:tc>
                <a:tc>
                  <a:txBody>
                    <a:bodyPr/>
                    <a:lstStyle/>
                    <a:p>
                      <a:pPr algn="r" fontAlgn="t"/>
                      <a:r>
                        <a:rPr lang="it-IT" sz="1000" b="1" i="0" u="none" strike="noStrike">
                          <a:solidFill>
                            <a:srgbClr val="000000"/>
                          </a:solidFill>
                          <a:latin typeface="Calibri"/>
                        </a:rPr>
                        <a:t>17576,2</a:t>
                      </a:r>
                    </a:p>
                  </a:txBody>
                  <a:tcPr marL="0" marR="0" marT="0" marB="0">
                    <a:lnL>
                      <a:noFill/>
                    </a:lnL>
                    <a:lnR>
                      <a:noFill/>
                    </a:lnR>
                    <a:lnT>
                      <a:noFill/>
                    </a:lnT>
                    <a:lnB>
                      <a:noFill/>
                    </a:lnB>
                  </a:tcPr>
                </a:tc>
                <a:tc>
                  <a:txBody>
                    <a:bodyPr/>
                    <a:lstStyle/>
                    <a:p>
                      <a:pPr algn="r" fontAlgn="t"/>
                      <a:r>
                        <a:rPr lang="it-IT" sz="1000" b="1" i="0" u="none" strike="noStrike">
                          <a:solidFill>
                            <a:srgbClr val="000000"/>
                          </a:solidFill>
                          <a:latin typeface="Calibri"/>
                        </a:rPr>
                        <a:t>14873,4</a:t>
                      </a:r>
                    </a:p>
                  </a:txBody>
                  <a:tcPr marL="0" marR="0" marT="0" marB="0">
                    <a:lnL>
                      <a:noFill/>
                    </a:lnL>
                    <a:lnR>
                      <a:noFill/>
                    </a:lnR>
                    <a:lnT>
                      <a:noFill/>
                    </a:lnT>
                    <a:lnB>
                      <a:noFill/>
                    </a:lnB>
                  </a:tcPr>
                </a:tc>
                <a:tc>
                  <a:txBody>
                    <a:bodyPr/>
                    <a:lstStyle/>
                    <a:p>
                      <a:pPr algn="r" fontAlgn="t"/>
                      <a:r>
                        <a:rPr lang="it-IT" sz="1000" b="1" i="1" u="none" strike="noStrike">
                          <a:solidFill>
                            <a:srgbClr val="000000"/>
                          </a:solidFill>
                          <a:latin typeface="Calibri"/>
                        </a:rPr>
                        <a:t>-15,4</a:t>
                      </a:r>
                    </a:p>
                  </a:txBody>
                  <a:tcPr marL="0" marR="0" marT="0" marB="0">
                    <a:lnL>
                      <a:noFill/>
                    </a:lnL>
                    <a:lnR>
                      <a:noFill/>
                    </a:lnR>
                    <a:lnT>
                      <a:noFill/>
                    </a:lnT>
                    <a:lnB>
                      <a:noFill/>
                    </a:lnB>
                  </a:tcPr>
                </a:tc>
              </a:tr>
              <a:tr h="161925">
                <a:tc>
                  <a:txBody>
                    <a:bodyPr/>
                    <a:lstStyle/>
                    <a:p>
                      <a:pPr algn="l" fontAlgn="b"/>
                      <a:endParaRPr lang="it-IT" sz="1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r" fontAlgn="t"/>
                      <a:endParaRPr lang="it-IT" sz="1000" b="1" i="0" u="none" strike="noStrike">
                        <a:solidFill>
                          <a:srgbClr val="000000"/>
                        </a:solidFill>
                        <a:latin typeface="Calibri"/>
                      </a:endParaRPr>
                    </a:p>
                  </a:txBody>
                  <a:tcPr marL="0" marR="0" marT="0" marB="0">
                    <a:lnL>
                      <a:noFill/>
                    </a:lnL>
                    <a:lnR>
                      <a:noFill/>
                    </a:lnR>
                    <a:lnT>
                      <a:noFill/>
                    </a:lnT>
                    <a:lnB>
                      <a:noFill/>
                    </a:lnB>
                  </a:tcPr>
                </a:tc>
                <a:tc>
                  <a:txBody>
                    <a:bodyPr/>
                    <a:lstStyle/>
                    <a:p>
                      <a:pPr algn="r" fontAlgn="t"/>
                      <a:endParaRPr lang="it-IT" sz="1000" b="1" i="0" u="none" strike="noStrike">
                        <a:solidFill>
                          <a:srgbClr val="000000"/>
                        </a:solidFill>
                        <a:latin typeface="Calibri"/>
                      </a:endParaRPr>
                    </a:p>
                  </a:txBody>
                  <a:tcPr marL="0" marR="0" marT="0" marB="0">
                    <a:lnL>
                      <a:noFill/>
                    </a:lnL>
                    <a:lnR>
                      <a:noFill/>
                    </a:lnR>
                    <a:lnT>
                      <a:noFill/>
                    </a:lnT>
                    <a:lnB>
                      <a:noFill/>
                    </a:lnB>
                  </a:tcPr>
                </a:tc>
                <a:tc>
                  <a:txBody>
                    <a:bodyPr/>
                    <a:lstStyle/>
                    <a:p>
                      <a:pPr algn="r" fontAlgn="t"/>
                      <a:endParaRPr lang="it-IT" sz="1000" b="1" i="1" u="none" strike="noStrike">
                        <a:solidFill>
                          <a:srgbClr val="000000"/>
                        </a:solidFill>
                        <a:latin typeface="Calibri"/>
                      </a:endParaRPr>
                    </a:p>
                  </a:txBody>
                  <a:tcPr marL="0" marR="0" marT="0" marB="0">
                    <a:lnL>
                      <a:noFill/>
                    </a:lnL>
                    <a:lnR>
                      <a:noFill/>
                    </a:lnR>
                    <a:lnT>
                      <a:noFill/>
                    </a:lnT>
                    <a:lnB>
                      <a:noFill/>
                    </a:lnB>
                  </a:tcPr>
                </a:tc>
              </a:tr>
              <a:tr h="161925">
                <a:tc gridSpan="3">
                  <a:txBody>
                    <a:bodyPr/>
                    <a:lstStyle/>
                    <a:p>
                      <a:pPr algn="l" fontAlgn="t"/>
                      <a:r>
                        <a:rPr lang="it-IT" sz="1000" b="0" i="0" u="none" strike="noStrike">
                          <a:solidFill>
                            <a:srgbClr val="000000"/>
                          </a:solidFill>
                          <a:latin typeface="Calibri"/>
                        </a:rPr>
                        <a:t>Fonte: Corte dei conti, Rapporto coordinamento finanza pubblica</a:t>
                      </a:r>
                    </a:p>
                  </a:txBody>
                  <a:tcPr marL="0" marR="0" marT="0" marB="0">
                    <a:lnL>
                      <a:noFill/>
                    </a:lnL>
                    <a:lnR>
                      <a:noFill/>
                    </a:lnR>
                    <a:lnT>
                      <a:noFill/>
                    </a:lnT>
                    <a:lnB>
                      <a:noFill/>
                    </a:lnB>
                  </a:tcPr>
                </a:tc>
                <a:tc hMerge="1">
                  <a:txBody>
                    <a:bodyPr/>
                    <a:lstStyle/>
                    <a:p>
                      <a:endParaRPr lang="it-IT"/>
                    </a:p>
                  </a:txBody>
                  <a:tcPr/>
                </a:tc>
                <a:tc hMerge="1">
                  <a:txBody>
                    <a:bodyPr/>
                    <a:lstStyle/>
                    <a:p>
                      <a:endParaRPr lang="it-IT"/>
                    </a:p>
                  </a:txBody>
                  <a:tcPr/>
                </a:tc>
                <a:tc>
                  <a:txBody>
                    <a:bodyPr/>
                    <a:lstStyle/>
                    <a:p>
                      <a:pPr algn="l" fontAlgn="b"/>
                      <a:endParaRPr lang="it-IT" sz="10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5" name="CasellaDiTesto 4"/>
          <p:cNvSpPr txBox="1"/>
          <p:nvPr/>
        </p:nvSpPr>
        <p:spPr>
          <a:xfrm>
            <a:off x="971600" y="5589240"/>
            <a:ext cx="6768752" cy="369332"/>
          </a:xfrm>
          <a:prstGeom prst="rect">
            <a:avLst/>
          </a:prstGeom>
          <a:noFill/>
        </p:spPr>
        <p:txBody>
          <a:bodyPr wrap="square" rtlCol="0">
            <a:spAutoFit/>
          </a:bodyPr>
          <a:lstStyle/>
          <a:p>
            <a:r>
              <a:rPr lang="it-IT" dirty="0" smtClean="0"/>
              <a:t>Per </a:t>
            </a:r>
            <a:r>
              <a:rPr lang="it-IT" dirty="0" err="1" smtClean="0"/>
              <a:t>coccheri</a:t>
            </a:r>
            <a:r>
              <a:rPr lang="it-IT" dirty="0" smtClean="0"/>
              <a:t>: unire alla slide precedente</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CustomShape 1"/>
          <p:cNvSpPr/>
          <p:nvPr/>
        </p:nvSpPr>
        <p:spPr>
          <a:xfrm>
            <a:off x="0" y="0"/>
            <a:ext cx="9144000" cy="620688"/>
          </a:xfrm>
          <a:prstGeom prst="rect">
            <a:avLst/>
          </a:prstGeom>
          <a:noFill/>
          <a:ln w="28575">
            <a:solidFill>
              <a:srgbClr val="B8005C"/>
            </a:solid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80000"/>
              </a:lnSpc>
            </a:pPr>
            <a:r>
              <a:rPr lang="it-IT" sz="2800" b="1" strike="noStrike" spc="-1" dirty="0" smtClean="0">
                <a:solidFill>
                  <a:srgbClr val="000000"/>
                </a:solidFill>
                <a:uFill>
                  <a:solidFill>
                    <a:srgbClr val="FFFFFF"/>
                  </a:solidFill>
                </a:uFill>
                <a:latin typeface="Calibri"/>
                <a:ea typeface="DejaVu Sans"/>
              </a:rPr>
              <a:t>La lenta ripresa dell’economia e le misure per la crescita</a:t>
            </a:r>
            <a:endParaRPr lang="it-IT" sz="2800" b="0" strike="noStrike" spc="-1" dirty="0">
              <a:solidFill>
                <a:srgbClr val="000000"/>
              </a:solidFill>
              <a:uFill>
                <a:solidFill>
                  <a:srgbClr val="FFFFFF"/>
                </a:solidFill>
              </a:uFill>
              <a:latin typeface="Arial"/>
            </a:endParaRPr>
          </a:p>
        </p:txBody>
      </p:sp>
      <p:sp>
        <p:nvSpPr>
          <p:cNvPr id="13" name="CasellaDiTesto 12"/>
          <p:cNvSpPr txBox="1"/>
          <p:nvPr/>
        </p:nvSpPr>
        <p:spPr>
          <a:xfrm>
            <a:off x="251520" y="764704"/>
            <a:ext cx="8640960" cy="1323439"/>
          </a:xfrm>
          <a:prstGeom prst="rect">
            <a:avLst/>
          </a:prstGeom>
          <a:noFill/>
          <a:ln>
            <a:noFill/>
          </a:ln>
        </p:spPr>
        <p:txBody>
          <a:bodyPr wrap="square" rtlCol="0">
            <a:spAutoFit/>
          </a:bodyPr>
          <a:lstStyle/>
          <a:p>
            <a:pPr algn="just"/>
            <a:r>
              <a:rPr lang="it-IT" sz="2000" dirty="0" smtClean="0">
                <a:latin typeface="Calibri" pitchFamily="34" charset="0"/>
              </a:rPr>
              <a:t>I segnali di ripresa economica sono ancora molto incerti, nonostante negli ultimi anni siano state messe in campo una serie di misure di rilancio dell’economia che </a:t>
            </a:r>
            <a:r>
              <a:rPr lang="it-IT" sz="2000" u="sng" dirty="0" smtClean="0">
                <a:latin typeface="Calibri" pitchFamily="34" charset="0"/>
              </a:rPr>
              <a:t>stentano a manifestare completamente gli attesi effetti positivi</a:t>
            </a:r>
            <a:r>
              <a:rPr lang="it-IT" sz="2000" dirty="0" smtClean="0">
                <a:latin typeface="Calibri" pitchFamily="34" charset="0"/>
              </a:rPr>
              <a:t>. Mentre rimane forte per il nostro paese il </a:t>
            </a:r>
            <a:r>
              <a:rPr lang="it-IT" sz="2000" u="sng" dirty="0" smtClean="0">
                <a:latin typeface="Calibri" pitchFamily="34" charset="0"/>
              </a:rPr>
              <a:t>vincolo di controllo dei conti pubblici</a:t>
            </a:r>
            <a:r>
              <a:rPr lang="it-IT" sz="2000" dirty="0" smtClean="0">
                <a:latin typeface="Calibri" pitchFamily="34" charset="0"/>
              </a:rPr>
              <a:t>.</a:t>
            </a:r>
          </a:p>
        </p:txBody>
      </p:sp>
      <p:sp>
        <p:nvSpPr>
          <p:cNvPr id="10" name="CasellaDiTesto 9"/>
          <p:cNvSpPr txBox="1"/>
          <p:nvPr/>
        </p:nvSpPr>
        <p:spPr>
          <a:xfrm>
            <a:off x="144016" y="4748951"/>
            <a:ext cx="8820472" cy="1200329"/>
          </a:xfrm>
          <a:prstGeom prst="rect">
            <a:avLst/>
          </a:prstGeom>
          <a:noFill/>
          <a:ln>
            <a:solidFill>
              <a:srgbClr val="B8005C"/>
            </a:solidFill>
          </a:ln>
        </p:spPr>
        <p:txBody>
          <a:bodyPr wrap="square" rtlCol="0">
            <a:spAutoFit/>
          </a:bodyPr>
          <a:lstStyle/>
          <a:p>
            <a:pPr algn="ctr"/>
            <a:r>
              <a:rPr lang="it-IT" b="1" dirty="0" smtClean="0">
                <a:latin typeface="Calibri" pitchFamily="34" charset="0"/>
              </a:rPr>
              <a:t>Tra le due misure è necessaria una forte integrazione negli obiettivi, nelle modalità e nei tempi. Gli effetti delle misure intraprese  dipendono anche dalla </a:t>
            </a:r>
            <a:r>
              <a:rPr lang="it-IT" b="1" dirty="0" smtClean="0">
                <a:solidFill>
                  <a:srgbClr val="CC0066"/>
                </a:solidFill>
                <a:latin typeface="Calibri" pitchFamily="34" charset="0"/>
              </a:rPr>
              <a:t>rapida e efficace entrata a regime </a:t>
            </a:r>
            <a:r>
              <a:rPr lang="it-IT" b="1" dirty="0" smtClean="0">
                <a:latin typeface="Calibri" pitchFamily="34" charset="0"/>
              </a:rPr>
              <a:t>delle riforme strutturali avviate. Al contrario siamo in una fase di </a:t>
            </a:r>
            <a:r>
              <a:rPr lang="it-IT" b="1" dirty="0" smtClean="0">
                <a:solidFill>
                  <a:srgbClr val="CC0066"/>
                </a:solidFill>
                <a:latin typeface="Calibri" pitchFamily="34" charset="0"/>
              </a:rPr>
              <a:t>transizione</a:t>
            </a:r>
            <a:r>
              <a:rPr lang="it-IT" b="1" dirty="0" smtClean="0">
                <a:latin typeface="Calibri" pitchFamily="34" charset="0"/>
              </a:rPr>
              <a:t> che cade in un periodo molto</a:t>
            </a:r>
            <a:r>
              <a:rPr lang="it-IT" b="1" dirty="0" smtClean="0">
                <a:solidFill>
                  <a:srgbClr val="CC0066"/>
                </a:solidFill>
                <a:latin typeface="Calibri" pitchFamily="34" charset="0"/>
              </a:rPr>
              <a:t> critico </a:t>
            </a:r>
            <a:r>
              <a:rPr lang="it-IT" b="1" dirty="0" smtClean="0">
                <a:latin typeface="Calibri" pitchFamily="34" charset="0"/>
              </a:rPr>
              <a:t>per il rilancio del Paese.</a:t>
            </a:r>
          </a:p>
        </p:txBody>
      </p:sp>
      <p:sp>
        <p:nvSpPr>
          <p:cNvPr id="11" name="CasellaDiTesto 10"/>
          <p:cNvSpPr txBox="1"/>
          <p:nvPr/>
        </p:nvSpPr>
        <p:spPr>
          <a:xfrm>
            <a:off x="1547664" y="2240920"/>
            <a:ext cx="5472608" cy="830997"/>
          </a:xfrm>
          <a:prstGeom prst="rect">
            <a:avLst/>
          </a:prstGeom>
          <a:noFill/>
        </p:spPr>
        <p:txBody>
          <a:bodyPr wrap="square" rtlCol="0">
            <a:spAutoFit/>
          </a:bodyPr>
          <a:lstStyle/>
          <a:p>
            <a:pPr algn="ctr"/>
            <a:r>
              <a:rPr lang="it-IT" sz="2400" b="1" u="sng" dirty="0" smtClean="0">
                <a:solidFill>
                  <a:srgbClr val="CC0066"/>
                </a:solidFill>
                <a:latin typeface="Calibri" pitchFamily="34" charset="0"/>
              </a:rPr>
              <a:t>Si tratta di MISURE (in ambito PA)  che riguardano</a:t>
            </a:r>
            <a:r>
              <a:rPr lang="it-IT" sz="2400" b="1" dirty="0" smtClean="0">
                <a:solidFill>
                  <a:srgbClr val="CC0066"/>
                </a:solidFill>
                <a:latin typeface="Calibri" pitchFamily="34" charset="0"/>
              </a:rPr>
              <a:t>:</a:t>
            </a:r>
          </a:p>
        </p:txBody>
      </p:sp>
      <p:sp>
        <p:nvSpPr>
          <p:cNvPr id="12" name="CasellaDiTesto 11"/>
          <p:cNvSpPr txBox="1"/>
          <p:nvPr/>
        </p:nvSpPr>
        <p:spPr>
          <a:xfrm>
            <a:off x="1331640" y="3377949"/>
            <a:ext cx="2880320" cy="923330"/>
          </a:xfrm>
          <a:prstGeom prst="rect">
            <a:avLst/>
          </a:prstGeom>
          <a:noFill/>
        </p:spPr>
        <p:txBody>
          <a:bodyPr wrap="square" rtlCol="0">
            <a:spAutoFit/>
          </a:bodyPr>
          <a:lstStyle/>
          <a:p>
            <a:r>
              <a:rPr lang="it-IT" b="1" u="sng" dirty="0" smtClean="0">
                <a:solidFill>
                  <a:srgbClr val="CC0066"/>
                </a:solidFill>
                <a:latin typeface="Calibri" pitchFamily="34" charset="0"/>
              </a:rPr>
              <a:t>Risorse</a:t>
            </a:r>
          </a:p>
          <a:p>
            <a:r>
              <a:rPr lang="it-IT" b="1" dirty="0" smtClean="0">
                <a:solidFill>
                  <a:srgbClr val="CC0066"/>
                </a:solidFill>
                <a:latin typeface="Calibri" pitchFamily="34" charset="0"/>
              </a:rPr>
              <a:t>(es. L. bilancio, </a:t>
            </a:r>
          </a:p>
          <a:p>
            <a:r>
              <a:rPr lang="it-IT" b="1" dirty="0" smtClean="0">
                <a:solidFill>
                  <a:srgbClr val="CC0066"/>
                </a:solidFill>
                <a:latin typeface="Calibri" pitchFamily="34" charset="0"/>
              </a:rPr>
              <a:t>Decreto Infrastrutture, …)</a:t>
            </a:r>
            <a:endParaRPr lang="it-IT" dirty="0">
              <a:latin typeface="Calibri" pitchFamily="34" charset="0"/>
            </a:endParaRPr>
          </a:p>
        </p:txBody>
      </p:sp>
      <p:sp>
        <p:nvSpPr>
          <p:cNvPr id="14" name="CasellaDiTesto 13"/>
          <p:cNvSpPr txBox="1"/>
          <p:nvPr/>
        </p:nvSpPr>
        <p:spPr>
          <a:xfrm>
            <a:off x="4499992" y="3164775"/>
            <a:ext cx="4320480" cy="1200329"/>
          </a:xfrm>
          <a:prstGeom prst="rect">
            <a:avLst/>
          </a:prstGeom>
          <a:noFill/>
        </p:spPr>
        <p:txBody>
          <a:bodyPr wrap="square" rtlCol="0">
            <a:spAutoFit/>
          </a:bodyPr>
          <a:lstStyle/>
          <a:p>
            <a:r>
              <a:rPr lang="it-IT" b="1" u="sng" dirty="0" smtClean="0">
                <a:solidFill>
                  <a:srgbClr val="CC0066"/>
                </a:solidFill>
                <a:latin typeface="Calibri" pitchFamily="34" charset="0"/>
              </a:rPr>
              <a:t>Riforme </a:t>
            </a:r>
          </a:p>
          <a:p>
            <a:r>
              <a:rPr lang="it-IT" b="1" dirty="0" smtClean="0">
                <a:solidFill>
                  <a:srgbClr val="CC0066"/>
                </a:solidFill>
                <a:latin typeface="Calibri" pitchFamily="34" charset="0"/>
              </a:rPr>
              <a:t>(armonizzazione ai conti pubblici europei, superamento del Patto di Stabilità,  assetti istituzionali, riforma dei contratti pubblici)</a:t>
            </a:r>
            <a:endParaRPr lang="it-IT" dirty="0">
              <a:latin typeface="Calibri" pitchFamily="34" charset="0"/>
            </a:endParaRPr>
          </a:p>
        </p:txBody>
      </p:sp>
      <p:cxnSp>
        <p:nvCxnSpPr>
          <p:cNvPr id="16" name="Connettore 2 15"/>
          <p:cNvCxnSpPr/>
          <p:nvPr/>
        </p:nvCxnSpPr>
        <p:spPr>
          <a:xfrm flipH="1">
            <a:off x="2676992" y="2961000"/>
            <a:ext cx="720080" cy="4680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5197272" y="2925040"/>
            <a:ext cx="792000" cy="3960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CasellaDiTesto 16"/>
          <p:cNvSpPr txBox="1"/>
          <p:nvPr/>
        </p:nvSpPr>
        <p:spPr>
          <a:xfrm>
            <a:off x="3428992" y="6286520"/>
            <a:ext cx="2357454"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 La debolezza delle riforme?</a:t>
            </a:r>
            <a:endParaRPr lang="it-IT" sz="1500" b="1" dirty="0">
              <a:solidFill>
                <a:srgbClr val="B8005C"/>
              </a:solidFill>
              <a:latin typeface="Calibri" pitchFamily="34" charset="0"/>
            </a:endParaRPr>
          </a:p>
        </p:txBody>
      </p:sp>
      <p:sp>
        <p:nvSpPr>
          <p:cNvPr id="22" name="CasellaDiTesto 21"/>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Vincoli europei e trend di finanza pubblica</a:t>
            </a:r>
            <a:endParaRPr lang="it-IT" sz="1500" b="1" dirty="0">
              <a:solidFill>
                <a:schemeClr val="bg1"/>
              </a:solidFill>
              <a:latin typeface="Calibri" pitchFamily="34" charset="0"/>
            </a:endParaRPr>
          </a:p>
        </p:txBody>
      </p:sp>
      <p:sp>
        <p:nvSpPr>
          <p:cNvPr id="19" name="CasellaDiTesto 18"/>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manovra espansiva per gli investimenti pubblici</a:t>
            </a:r>
            <a:endParaRPr lang="it-IT" sz="1500" b="1" dirty="0">
              <a:solidFill>
                <a:srgbClr val="B8005C"/>
              </a:solidFill>
              <a:latin typeface="Calibri"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915816" y="4581128"/>
            <a:ext cx="3571900" cy="353943"/>
          </a:xfrm>
          <a:prstGeom prst="rect">
            <a:avLst/>
          </a:prstGeom>
          <a:noFill/>
        </p:spPr>
        <p:txBody>
          <a:bodyPr wrap="square" rtlCol="0">
            <a:spAutoFit/>
          </a:bodyPr>
          <a:lstStyle/>
          <a:p>
            <a:pPr algn="ctr"/>
            <a:r>
              <a:rPr lang="it-IT" sz="1700" dirty="0" smtClean="0">
                <a:latin typeface="Calibri" pitchFamily="34" charset="0"/>
              </a:rPr>
              <a:t>N.B. Dati  provvisori. Fonti diverse</a:t>
            </a:r>
            <a:endParaRPr lang="it-IT" sz="1700" dirty="0">
              <a:latin typeface="Calibri" pitchFamily="34" charset="0"/>
            </a:endParaRPr>
          </a:p>
        </p:txBody>
      </p:sp>
      <p:sp>
        <p:nvSpPr>
          <p:cNvPr id="4" name="CasellaDiTesto 3"/>
          <p:cNvSpPr txBox="1"/>
          <p:nvPr/>
        </p:nvSpPr>
        <p:spPr>
          <a:xfrm>
            <a:off x="0" y="1"/>
            <a:ext cx="9144000" cy="830997"/>
          </a:xfrm>
          <a:prstGeom prst="rect">
            <a:avLst/>
          </a:prstGeom>
          <a:noFill/>
          <a:ln w="28575">
            <a:solidFill>
              <a:srgbClr val="A3195B"/>
            </a:solidFill>
          </a:ln>
        </p:spPr>
        <p:txBody>
          <a:bodyPr wrap="square" rtlCol="0">
            <a:spAutoFit/>
          </a:bodyPr>
          <a:lstStyle/>
          <a:p>
            <a:pPr algn="ctr"/>
            <a:r>
              <a:rPr lang="it-IT" sz="2400" b="1" dirty="0" smtClean="0">
                <a:latin typeface="Calibri" pitchFamily="34" charset="0"/>
              </a:rPr>
              <a:t>Il 2016 L’andamento della spesa in c/capitale degli enti locali e le debolezze dell’armonizzazione contabile</a:t>
            </a:r>
          </a:p>
        </p:txBody>
      </p:sp>
      <p:sp>
        <p:nvSpPr>
          <p:cNvPr id="5" name="Rettangolo 4"/>
          <p:cNvSpPr/>
          <p:nvPr/>
        </p:nvSpPr>
        <p:spPr>
          <a:xfrm>
            <a:off x="675400" y="5157192"/>
            <a:ext cx="8001056" cy="707886"/>
          </a:xfrm>
          <a:prstGeom prst="rect">
            <a:avLst/>
          </a:prstGeom>
          <a:ln>
            <a:solidFill>
              <a:srgbClr val="A3195B"/>
            </a:solidFill>
          </a:ln>
        </p:spPr>
        <p:txBody>
          <a:bodyPr wrap="square">
            <a:spAutoFit/>
          </a:bodyPr>
          <a:lstStyle/>
          <a:p>
            <a:pPr algn="ctr"/>
            <a:r>
              <a:rPr lang="it-IT" sz="2000" b="1" dirty="0" smtClean="0">
                <a:solidFill>
                  <a:srgbClr val="A3195B"/>
                </a:solidFill>
                <a:latin typeface="Calibri" pitchFamily="34" charset="0"/>
              </a:rPr>
              <a:t>L’incoerenza dei dati sulla spesa in conto capitale dei comuni evidenzia la difficoltà dell’entrata a regime delle nuove norme sul pareggio di bilancio</a:t>
            </a:r>
            <a:endParaRPr lang="it-IT" sz="2000" b="1" dirty="0">
              <a:solidFill>
                <a:srgbClr val="A3195B"/>
              </a:solidFill>
              <a:latin typeface="Calibri" pitchFamily="34" charset="0"/>
            </a:endParaRPr>
          </a:p>
        </p:txBody>
      </p:sp>
      <p:graphicFrame>
        <p:nvGraphicFramePr>
          <p:cNvPr id="8" name="Grafico 7"/>
          <p:cNvGraphicFramePr/>
          <p:nvPr/>
        </p:nvGraphicFramePr>
        <p:xfrm>
          <a:off x="395536" y="908720"/>
          <a:ext cx="8496944" cy="3600400"/>
        </p:xfrm>
        <a:graphic>
          <a:graphicData uri="http://schemas.openxmlformats.org/drawingml/2006/chart">
            <c:chart xmlns:c="http://schemas.openxmlformats.org/drawingml/2006/chart" xmlns:r="http://schemas.openxmlformats.org/officeDocument/2006/relationships" r:id="rId3"/>
          </a:graphicData>
        </a:graphic>
      </p:graphicFrame>
      <p:sp>
        <p:nvSpPr>
          <p:cNvPr id="10" name="CasellaDiTesto 9"/>
          <p:cNvSpPr txBox="1"/>
          <p:nvPr/>
        </p:nvSpPr>
        <p:spPr>
          <a:xfrm>
            <a:off x="3491880" y="1844824"/>
            <a:ext cx="3214710" cy="923330"/>
          </a:xfrm>
          <a:prstGeom prst="rect">
            <a:avLst/>
          </a:prstGeom>
          <a:solidFill>
            <a:schemeClr val="bg1"/>
          </a:solidFill>
          <a:ln w="28575">
            <a:solidFill>
              <a:srgbClr val="B8005C"/>
            </a:solidFill>
          </a:ln>
        </p:spPr>
        <p:txBody>
          <a:bodyPr wrap="square" rtlCol="0">
            <a:spAutoFit/>
          </a:bodyPr>
          <a:lstStyle/>
          <a:p>
            <a:pPr algn="ctr"/>
            <a:r>
              <a:rPr lang="it-IT" b="1" dirty="0" smtClean="0">
                <a:latin typeface="Calibri" pitchFamily="34" charset="0"/>
              </a:rPr>
              <a:t>La distanza tra impegni e pagamenti aumenta rispetto al passato, anziché diminuire</a:t>
            </a:r>
            <a:endParaRPr lang="it-IT" b="1" dirty="0">
              <a:latin typeface="Calibri" pitchFamily="34" charset="0"/>
            </a:endParaRPr>
          </a:p>
        </p:txBody>
      </p:sp>
      <p:cxnSp>
        <p:nvCxnSpPr>
          <p:cNvPr id="12" name="Connettore 2 11"/>
          <p:cNvCxnSpPr/>
          <p:nvPr/>
        </p:nvCxnSpPr>
        <p:spPr>
          <a:xfrm flipH="1">
            <a:off x="2447880" y="2132856"/>
            <a:ext cx="1008000" cy="5040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flipH="1">
            <a:off x="4644008" y="2780928"/>
            <a:ext cx="0" cy="6480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6732240" y="2780928"/>
            <a:ext cx="251992" cy="4320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4" name="CasellaDiTesto 23"/>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25" name="CasellaDiTesto 24"/>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congiuntura degli investimenti</a:t>
            </a:r>
            <a:endParaRPr lang="it-IT" sz="1500" b="1" dirty="0">
              <a:solidFill>
                <a:schemeClr val="bg1"/>
              </a:solidFill>
              <a:latin typeface="Calibri" pitchFamily="34" charset="0"/>
            </a:endParaRPr>
          </a:p>
        </p:txBody>
      </p:sp>
      <p:sp>
        <p:nvSpPr>
          <p:cNvPr id="26" name="CasellaDiTesto 25"/>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manovra espansiva per gli investimenti pubblici</a:t>
            </a:r>
            <a:endParaRPr lang="it-IT" sz="1500" b="1" dirty="0">
              <a:solidFill>
                <a:srgbClr val="B8005C"/>
              </a:solidFill>
              <a:latin typeface="Calibri" pitchFamily="34" charset="0"/>
            </a:endParaRPr>
          </a:p>
        </p:txBody>
      </p:sp>
      <p:sp>
        <p:nvSpPr>
          <p:cNvPr id="15" name="CasellaDiTesto 14"/>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0"/>
            <a:ext cx="9144000" cy="836712"/>
          </a:xfrm>
          <a:prstGeom prst="rect">
            <a:avLst/>
          </a:prstGeom>
          <a:ln w="28575">
            <a:solidFill>
              <a:srgbClr val="A3195B"/>
            </a:solidFill>
          </a:ln>
        </p:spPr>
        <p:txBody>
          <a:bodyPr>
            <a:noAutofit/>
          </a:bodyPr>
          <a:lstStyle/>
          <a:p>
            <a:pPr algn="ctr"/>
            <a:r>
              <a:rPr lang="it-IT" sz="2400" b="1" dirty="0" smtClean="0">
                <a:latin typeface="Calibri" pitchFamily="34" charset="0"/>
              </a:rPr>
              <a:t>Nel 2016 gli investimenti deludono le aspettative …</a:t>
            </a:r>
            <a:r>
              <a:rPr lang="it-IT" sz="2400" b="1" dirty="0">
                <a:latin typeface="Calibri" pitchFamily="34" charset="0"/>
              </a:rPr>
              <a:t>ma soprattutto  diminuisce l’avvio di nuovi lavori (opere pubbliche) </a:t>
            </a:r>
            <a:endParaRPr lang="it-IT" sz="2400" b="1" dirty="0">
              <a:solidFill>
                <a:srgbClr val="C00000"/>
              </a:solidFill>
              <a:latin typeface="Calibri" pitchFamily="34" charset="0"/>
            </a:endParaRPr>
          </a:p>
        </p:txBody>
      </p:sp>
      <p:pic>
        <p:nvPicPr>
          <p:cNvPr id="28" name="Immagine 27" descr="../FOCUS%20INVESTIMENTI%20PUBBLICI/11.pd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1637032"/>
            <a:ext cx="4392488" cy="3063155"/>
          </a:xfrm>
          <a:prstGeom prst="rect">
            <a:avLst/>
          </a:prstGeom>
          <a:noFill/>
          <a:ln>
            <a:noFill/>
          </a:ln>
        </p:spPr>
      </p:pic>
      <p:pic>
        <p:nvPicPr>
          <p:cNvPr id="27" name="Immagine 26" descr="../FOCUS%20INVESTIMENTI%20PUBBLICI/12.pdf"/>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0" y="1637032"/>
            <a:ext cx="4428570" cy="3063155"/>
          </a:xfrm>
          <a:prstGeom prst="rect">
            <a:avLst/>
          </a:prstGeom>
          <a:noFill/>
          <a:ln>
            <a:noFill/>
          </a:ln>
        </p:spPr>
      </p:pic>
      <p:sp>
        <p:nvSpPr>
          <p:cNvPr id="16" name="Rettangolo 15"/>
          <p:cNvSpPr/>
          <p:nvPr/>
        </p:nvSpPr>
        <p:spPr>
          <a:xfrm>
            <a:off x="2253783" y="960906"/>
            <a:ext cx="4500578" cy="480131"/>
          </a:xfrm>
          <a:prstGeom prst="rect">
            <a:avLst/>
          </a:prstGeom>
        </p:spPr>
        <p:txBody>
          <a:bodyPr wrap="square">
            <a:spAutoFit/>
          </a:bodyPr>
          <a:lstStyle/>
          <a:p>
            <a:pPr algn="ctr">
              <a:lnSpc>
                <a:spcPct val="90000"/>
              </a:lnSpc>
            </a:pPr>
            <a:r>
              <a:rPr lang="it-IT" sz="1400" b="1" dirty="0" smtClean="0">
                <a:latin typeface="Calibri" pitchFamily="34" charset="0"/>
              </a:rPr>
              <a:t>Valore delle Procedure avviate (CIG). Milioni di euro.</a:t>
            </a:r>
          </a:p>
          <a:p>
            <a:pPr algn="ctr">
              <a:lnSpc>
                <a:spcPct val="90000"/>
              </a:lnSpc>
            </a:pPr>
            <a:r>
              <a:rPr lang="it-IT" sz="1400" b="1" dirty="0">
                <a:latin typeface="Calibri" pitchFamily="34" charset="0"/>
              </a:rPr>
              <a:t>Lavori di importo&gt;40 mila </a:t>
            </a:r>
            <a:r>
              <a:rPr lang="it-IT" sz="1400" b="1" dirty="0" smtClean="0">
                <a:latin typeface="Calibri" pitchFamily="34" charset="0"/>
              </a:rPr>
              <a:t>euro</a:t>
            </a:r>
            <a:endParaRPr lang="it-IT" sz="1400" b="1" dirty="0">
              <a:latin typeface="Calibri" pitchFamily="34" charset="0"/>
            </a:endParaRPr>
          </a:p>
        </p:txBody>
      </p:sp>
      <p:sp>
        <p:nvSpPr>
          <p:cNvPr id="18" name="Rettangolo 17"/>
          <p:cNvSpPr/>
          <p:nvPr/>
        </p:nvSpPr>
        <p:spPr>
          <a:xfrm>
            <a:off x="2095871" y="1329255"/>
            <a:ext cx="559769" cy="307777"/>
          </a:xfrm>
          <a:prstGeom prst="rect">
            <a:avLst/>
          </a:prstGeom>
        </p:spPr>
        <p:txBody>
          <a:bodyPr wrap="none">
            <a:spAutoFit/>
          </a:bodyPr>
          <a:lstStyle/>
          <a:p>
            <a:pPr algn="ctr"/>
            <a:r>
              <a:rPr lang="it-IT" sz="1400" b="1" dirty="0" smtClean="0">
                <a:latin typeface="Calibri" pitchFamily="34" charset="0"/>
              </a:rPr>
              <a:t>Italia</a:t>
            </a:r>
            <a:endParaRPr lang="it-IT" sz="1400" b="1" dirty="0">
              <a:latin typeface="Calibri" pitchFamily="34" charset="0"/>
            </a:endParaRPr>
          </a:p>
        </p:txBody>
      </p:sp>
      <p:sp>
        <p:nvSpPr>
          <p:cNvPr id="23" name="CasellaDiTesto 22"/>
          <p:cNvSpPr txBox="1"/>
          <p:nvPr/>
        </p:nvSpPr>
        <p:spPr>
          <a:xfrm>
            <a:off x="489431" y="2684423"/>
            <a:ext cx="2584218" cy="458587"/>
          </a:xfrm>
          <a:prstGeom prst="rect">
            <a:avLst/>
          </a:prstGeom>
          <a:noFill/>
          <a:ln w="12700">
            <a:solidFill>
              <a:schemeClr val="tx1"/>
            </a:solidFill>
            <a:prstDash val="dash"/>
          </a:ln>
        </p:spPr>
        <p:txBody>
          <a:bodyPr wrap="square" rtlCol="0">
            <a:spAutoFit/>
          </a:bodyPr>
          <a:lstStyle/>
          <a:p>
            <a:pPr algn="ctr">
              <a:lnSpc>
                <a:spcPct val="85000"/>
              </a:lnSpc>
            </a:pPr>
            <a:r>
              <a:rPr lang="it-IT" sz="1400" dirty="0" smtClean="0">
                <a:latin typeface="Calibri" pitchFamily="34" charset="0"/>
              </a:rPr>
              <a:t>Fondi Strutturali</a:t>
            </a:r>
          </a:p>
          <a:p>
            <a:pPr algn="ctr">
              <a:lnSpc>
                <a:spcPct val="85000"/>
              </a:lnSpc>
            </a:pPr>
            <a:r>
              <a:rPr lang="it-IT" sz="1400" dirty="0" smtClean="0">
                <a:latin typeface="Calibri" pitchFamily="34" charset="0"/>
              </a:rPr>
              <a:t>Calabria, Campania,</a:t>
            </a:r>
            <a:r>
              <a:rPr lang="it-IT" sz="1400" dirty="0">
                <a:latin typeface="Calibri" pitchFamily="34" charset="0"/>
              </a:rPr>
              <a:t> </a:t>
            </a:r>
            <a:r>
              <a:rPr lang="it-IT" sz="1400" dirty="0" smtClean="0">
                <a:latin typeface="Calibri" pitchFamily="34" charset="0"/>
              </a:rPr>
              <a:t>Puglia,</a:t>
            </a:r>
            <a:r>
              <a:rPr lang="it-IT" sz="1400" dirty="0">
                <a:latin typeface="Calibri" pitchFamily="34" charset="0"/>
              </a:rPr>
              <a:t> </a:t>
            </a:r>
            <a:r>
              <a:rPr lang="it-IT" sz="1400" dirty="0" smtClean="0">
                <a:latin typeface="Calibri" pitchFamily="34" charset="0"/>
              </a:rPr>
              <a:t>Lazio</a:t>
            </a:r>
            <a:endParaRPr lang="it-IT" sz="1400" dirty="0">
              <a:latin typeface="Calibri" pitchFamily="34" charset="0"/>
            </a:endParaRPr>
          </a:p>
        </p:txBody>
      </p:sp>
      <p:sp>
        <p:nvSpPr>
          <p:cNvPr id="24" name="CasellaDiTesto 23"/>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congiuntura degli investimenti</a:t>
            </a:r>
            <a:endParaRPr lang="it-IT" sz="1500" b="1" dirty="0">
              <a:solidFill>
                <a:schemeClr val="bg1"/>
              </a:solidFill>
              <a:latin typeface="Calibri" pitchFamily="34" charset="0"/>
            </a:endParaRPr>
          </a:p>
        </p:txBody>
      </p:sp>
      <p:sp>
        <p:nvSpPr>
          <p:cNvPr id="20" name="CasellaDiTesto 19"/>
          <p:cNvSpPr txBox="1"/>
          <p:nvPr/>
        </p:nvSpPr>
        <p:spPr>
          <a:xfrm>
            <a:off x="71422" y="4856510"/>
            <a:ext cx="9001156" cy="1865126"/>
          </a:xfrm>
          <a:prstGeom prst="rect">
            <a:avLst/>
          </a:prstGeom>
          <a:noFill/>
          <a:ln>
            <a:solidFill>
              <a:srgbClr val="C00000"/>
            </a:solidFill>
          </a:ln>
        </p:spPr>
        <p:txBody>
          <a:bodyPr wrap="square" rtlCol="0">
            <a:spAutoFit/>
          </a:bodyPr>
          <a:lstStyle/>
          <a:p>
            <a:pPr algn="just">
              <a:lnSpc>
                <a:spcPct val="90000"/>
              </a:lnSpc>
            </a:pPr>
            <a:r>
              <a:rPr lang="it-IT" sz="1600" b="1" dirty="0" smtClean="0">
                <a:latin typeface="Calibri" pitchFamily="34" charset="0"/>
              </a:rPr>
              <a:t>In parallelo con le misure di rilancio, nel 2016 viene introdotta la riforma dei </a:t>
            </a:r>
            <a:r>
              <a:rPr lang="it-IT" sz="1600" b="1" dirty="0" smtClean="0">
                <a:solidFill>
                  <a:srgbClr val="CC0066"/>
                </a:solidFill>
                <a:latin typeface="Calibri" pitchFamily="34" charset="0"/>
              </a:rPr>
              <a:t>contratti pubblici</a:t>
            </a:r>
            <a:r>
              <a:rPr lang="it-IT" sz="1600" b="1" dirty="0" smtClean="0">
                <a:latin typeface="Calibri" pitchFamily="34" charset="0"/>
              </a:rPr>
              <a:t>: </a:t>
            </a:r>
          </a:p>
          <a:p>
            <a:pPr marL="265113" indent="-265113" algn="just">
              <a:lnSpc>
                <a:spcPct val="90000"/>
              </a:lnSpc>
              <a:buClr>
                <a:srgbClr val="C71F6F"/>
              </a:buClr>
              <a:buFont typeface="Wingdings" pitchFamily="2" charset="2"/>
              <a:buChar char="Ø"/>
            </a:pPr>
            <a:r>
              <a:rPr lang="it-IT" sz="1600" b="1" dirty="0" smtClean="0">
                <a:latin typeface="Calibri" pitchFamily="34" charset="0"/>
              </a:rPr>
              <a:t>una riforma di grande importanza e particolarmente urgente per il paese, richiesta dall’Europa, </a:t>
            </a:r>
          </a:p>
          <a:p>
            <a:pPr marL="265113" indent="-265113" algn="just">
              <a:lnSpc>
                <a:spcPct val="90000"/>
              </a:lnSpc>
              <a:buClr>
                <a:srgbClr val="C71F6F"/>
              </a:buClr>
              <a:buFont typeface="Wingdings" pitchFamily="2" charset="2"/>
              <a:buChar char="Ø"/>
            </a:pPr>
            <a:r>
              <a:rPr lang="it-IT" sz="1600" b="1" dirty="0" smtClean="0">
                <a:latin typeface="Calibri" pitchFamily="34" charset="0"/>
              </a:rPr>
              <a:t>che trasforma profondamente l’assetto attuale,</a:t>
            </a:r>
          </a:p>
          <a:p>
            <a:pPr marL="265113" indent="-265113" algn="just">
              <a:lnSpc>
                <a:spcPct val="90000"/>
              </a:lnSpc>
              <a:buClr>
                <a:srgbClr val="C71F6F"/>
              </a:buClr>
              <a:buFont typeface="Wingdings" pitchFamily="2" charset="2"/>
              <a:buChar char="Ø"/>
            </a:pPr>
            <a:r>
              <a:rPr lang="it-IT" sz="1600" b="1" dirty="0" smtClean="0">
                <a:latin typeface="Calibri" pitchFamily="34" charset="0"/>
              </a:rPr>
              <a:t>che necessita di una fase di avvio, tanto più lunga quanto più è complessa la riforma </a:t>
            </a:r>
          </a:p>
          <a:p>
            <a:pPr marL="265113" indent="-265113" algn="just">
              <a:lnSpc>
                <a:spcPct val="90000"/>
              </a:lnSpc>
              <a:buClr>
                <a:srgbClr val="C71F6F"/>
              </a:buClr>
              <a:buFont typeface="Wingdings" pitchFamily="2" charset="2"/>
              <a:buChar char="Ø"/>
            </a:pPr>
            <a:r>
              <a:rPr lang="it-IT" sz="1600" b="1" dirty="0" smtClean="0">
                <a:latin typeface="Calibri" pitchFamily="34" charset="0"/>
              </a:rPr>
              <a:t>che interviene in un momento di criticità  per gli investimenti. </a:t>
            </a:r>
            <a:endParaRPr lang="it-IT" sz="1600" b="1" dirty="0">
              <a:latin typeface="Calibri" pitchFamily="34" charset="0"/>
            </a:endParaRPr>
          </a:p>
          <a:p>
            <a:pPr marL="265113" indent="-265113" algn="just">
              <a:lnSpc>
                <a:spcPct val="90000"/>
              </a:lnSpc>
              <a:buClr>
                <a:srgbClr val="C71F6F"/>
              </a:buClr>
              <a:buFont typeface="Wingdings" pitchFamily="2" charset="2"/>
              <a:buChar char="Ø"/>
            </a:pPr>
            <a:r>
              <a:rPr lang="it-IT" sz="1600" b="1" dirty="0">
                <a:solidFill>
                  <a:srgbClr val="CC0066"/>
                </a:solidFill>
                <a:latin typeface="Calibri" pitchFamily="34" charset="0"/>
              </a:rPr>
              <a:t>Nell’ultimo anno, il valore dei bandi a livello nazionale si è ridotto di circa 5.5 miliardi di euro, più del 50% dei quali si sono concentrati nel comparto comunale. In Toscana la flessione è stata di circa 300 milioni di euro, di cui un terzo imputabile alla domanda dei comuni. </a:t>
            </a:r>
          </a:p>
        </p:txBody>
      </p:sp>
      <p:sp>
        <p:nvSpPr>
          <p:cNvPr id="29" name="Rettangolo 28"/>
          <p:cNvSpPr/>
          <p:nvPr/>
        </p:nvSpPr>
        <p:spPr>
          <a:xfrm>
            <a:off x="6399961" y="1289582"/>
            <a:ext cx="772648" cy="307777"/>
          </a:xfrm>
          <a:prstGeom prst="rect">
            <a:avLst/>
          </a:prstGeom>
        </p:spPr>
        <p:txBody>
          <a:bodyPr wrap="none">
            <a:spAutoFit/>
          </a:bodyPr>
          <a:lstStyle/>
          <a:p>
            <a:pPr algn="ctr"/>
            <a:r>
              <a:rPr lang="it-IT" sz="1400" b="1" dirty="0" smtClean="0">
                <a:latin typeface="Calibri" pitchFamily="34" charset="0"/>
              </a:rPr>
              <a:t>Toscana</a:t>
            </a:r>
            <a:endParaRPr lang="it-IT" sz="1400" b="1" dirty="0">
              <a:latin typeface="Calibri" pitchFamily="34" charset="0"/>
            </a:endParaRPr>
          </a:p>
        </p:txBody>
      </p:sp>
      <p:cxnSp>
        <p:nvCxnSpPr>
          <p:cNvPr id="4" name="Connettore 2 3"/>
          <p:cNvCxnSpPr/>
          <p:nvPr/>
        </p:nvCxnSpPr>
        <p:spPr>
          <a:xfrm flipV="1">
            <a:off x="2411760" y="2129576"/>
            <a:ext cx="360040" cy="5548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ttore 2 29"/>
          <p:cNvCxnSpPr/>
          <p:nvPr/>
        </p:nvCxnSpPr>
        <p:spPr>
          <a:xfrm>
            <a:off x="2411760" y="3143010"/>
            <a:ext cx="243880" cy="2447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21674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CustomShape 1"/>
          <p:cNvSpPr/>
          <p:nvPr/>
        </p:nvSpPr>
        <p:spPr>
          <a:xfrm>
            <a:off x="0" y="0"/>
            <a:ext cx="9144000" cy="548680"/>
          </a:xfrm>
          <a:prstGeom prst="rect">
            <a:avLst/>
          </a:prstGeom>
          <a:noFill/>
          <a:ln w="28575">
            <a:solidFill>
              <a:srgbClr val="A3195B"/>
            </a:solid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80000"/>
              </a:lnSpc>
            </a:pPr>
            <a:r>
              <a:rPr lang="it-IT" sz="2800" b="1" dirty="0" smtClean="0">
                <a:latin typeface="Calibri" pitchFamily="34" charset="0"/>
              </a:rPr>
              <a:t>…. e i primi mesi del 2017 sono ancora incerti</a:t>
            </a:r>
          </a:p>
        </p:txBody>
      </p:sp>
      <p:sp>
        <p:nvSpPr>
          <p:cNvPr id="35" name="CasellaDiTesto 34"/>
          <p:cNvSpPr txBox="1"/>
          <p:nvPr/>
        </p:nvSpPr>
        <p:spPr>
          <a:xfrm>
            <a:off x="285720" y="5733256"/>
            <a:ext cx="8496944" cy="307777"/>
          </a:xfrm>
          <a:prstGeom prst="rect">
            <a:avLst/>
          </a:prstGeom>
          <a:noFill/>
        </p:spPr>
        <p:txBody>
          <a:bodyPr wrap="square" rtlCol="0">
            <a:spAutoFit/>
          </a:bodyPr>
          <a:lstStyle/>
          <a:p>
            <a:pPr algn="ctr"/>
            <a:r>
              <a:rPr lang="it-IT" sz="1400" dirty="0" smtClean="0">
                <a:latin typeface="Calibri" pitchFamily="34" charset="0"/>
              </a:rPr>
              <a:t>Fonte: Elaborazioni su dati della Sezione Regionale Toscana dell’Osservatorio Contratti Pubblici ANAC</a:t>
            </a:r>
            <a:endParaRPr lang="it-IT" sz="1400" dirty="0">
              <a:latin typeface="Calibri" pitchFamily="34" charset="0"/>
            </a:endParaRPr>
          </a:p>
        </p:txBody>
      </p:sp>
      <p:sp>
        <p:nvSpPr>
          <p:cNvPr id="36" name="CasellaDiTesto 35"/>
          <p:cNvSpPr txBox="1"/>
          <p:nvPr/>
        </p:nvSpPr>
        <p:spPr>
          <a:xfrm>
            <a:off x="755576" y="620688"/>
            <a:ext cx="7572396" cy="590931"/>
          </a:xfrm>
          <a:prstGeom prst="rect">
            <a:avLst/>
          </a:prstGeom>
          <a:noFill/>
        </p:spPr>
        <p:txBody>
          <a:bodyPr wrap="square" rtlCol="0">
            <a:spAutoFit/>
          </a:bodyPr>
          <a:lstStyle/>
          <a:p>
            <a:pPr algn="ctr">
              <a:lnSpc>
                <a:spcPct val="90000"/>
              </a:lnSpc>
            </a:pPr>
            <a:r>
              <a:rPr lang="it-IT" b="1" spc="-1" dirty="0" smtClean="0">
                <a:solidFill>
                  <a:srgbClr val="000000"/>
                </a:solidFill>
                <a:uFill>
                  <a:solidFill>
                    <a:srgbClr val="FFFFFF"/>
                  </a:solidFill>
                </a:uFill>
                <a:latin typeface="Calibri" pitchFamily="34" charset="0"/>
                <a:ea typeface="DejaVu Sans"/>
              </a:rPr>
              <a:t>Procedure avviate (CIG), dato trimestrale. Anni 2011-2017</a:t>
            </a:r>
          </a:p>
          <a:p>
            <a:pPr algn="ctr">
              <a:lnSpc>
                <a:spcPct val="90000"/>
              </a:lnSpc>
            </a:pPr>
            <a:r>
              <a:rPr lang="it-IT" b="1" spc="-1" dirty="0" smtClean="0">
                <a:solidFill>
                  <a:srgbClr val="000000"/>
                </a:solidFill>
                <a:uFill>
                  <a:solidFill>
                    <a:srgbClr val="FFFFFF"/>
                  </a:solidFill>
                </a:uFill>
                <a:latin typeface="Calibri" pitchFamily="34" charset="0"/>
                <a:ea typeface="DejaVu Sans"/>
              </a:rPr>
              <a:t>Milioni di euro. Importo &gt;= 40.000 euro</a:t>
            </a:r>
            <a:endParaRPr lang="it-IT" b="1" dirty="0">
              <a:latin typeface="Calibri" pitchFamily="34" charset="0"/>
            </a:endParaRPr>
          </a:p>
        </p:txBody>
      </p:sp>
      <p:grpSp>
        <p:nvGrpSpPr>
          <p:cNvPr id="2" name="Gruppo 33"/>
          <p:cNvGrpSpPr/>
          <p:nvPr/>
        </p:nvGrpSpPr>
        <p:grpSpPr>
          <a:xfrm>
            <a:off x="179512" y="1280730"/>
            <a:ext cx="4392488" cy="3660438"/>
            <a:chOff x="0" y="884920"/>
            <a:chExt cx="12215168" cy="5539822"/>
          </a:xfrm>
        </p:grpSpPr>
        <p:pic>
          <p:nvPicPr>
            <p:cNvPr id="37" name="Immagine 36"/>
            <p:cNvPicPr>
              <a:picLocks noChangeAspect="1"/>
            </p:cNvPicPr>
            <p:nvPr/>
          </p:nvPicPr>
          <p:blipFill>
            <a:blip r:embed="rId3" cstate="print">
              <a:extLst>
                <a:ext uri="{28A0092B-C50C-407E-A947-70E740481C1C}">
                  <a14:useLocalDpi xmlns="" xmlns:a14="http://schemas.microsoft.com/office/drawing/2010/main" val="0"/>
                </a:ext>
              </a:extLst>
            </a:blip>
            <a:srcRect t="12870" b="6560"/>
            <a:stretch>
              <a:fillRect/>
            </a:stretch>
          </p:blipFill>
          <p:spPr>
            <a:xfrm>
              <a:off x="0" y="884920"/>
              <a:ext cx="12192000" cy="5539822"/>
            </a:xfrm>
            <a:prstGeom prst="rect">
              <a:avLst/>
            </a:prstGeom>
          </p:spPr>
        </p:pic>
        <p:sp>
          <p:nvSpPr>
            <p:cNvPr id="38" name="Rettangolo 37"/>
            <p:cNvSpPr/>
            <p:nvPr/>
          </p:nvSpPr>
          <p:spPr>
            <a:xfrm>
              <a:off x="5936777" y="1282890"/>
              <a:ext cx="1721558" cy="31862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p:cNvSpPr/>
            <p:nvPr/>
          </p:nvSpPr>
          <p:spPr>
            <a:xfrm>
              <a:off x="9471547" y="3835021"/>
              <a:ext cx="1859976" cy="191252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Rettangolo 39"/>
            <p:cNvSpPr/>
            <p:nvPr/>
          </p:nvSpPr>
          <p:spPr>
            <a:xfrm>
              <a:off x="7658334" y="2706778"/>
              <a:ext cx="2034989" cy="22355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Rettangolo 40"/>
            <p:cNvSpPr/>
            <p:nvPr/>
          </p:nvSpPr>
          <p:spPr>
            <a:xfrm>
              <a:off x="4003075" y="3029803"/>
              <a:ext cx="1933702" cy="20062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 name="Rettangolo 41"/>
            <p:cNvSpPr/>
            <p:nvPr/>
          </p:nvSpPr>
          <p:spPr>
            <a:xfrm>
              <a:off x="2272553" y="1062318"/>
              <a:ext cx="1712593" cy="3428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 name="Rettangolo 42"/>
            <p:cNvSpPr/>
            <p:nvPr/>
          </p:nvSpPr>
          <p:spPr>
            <a:xfrm>
              <a:off x="219636" y="1062318"/>
              <a:ext cx="2043953" cy="3429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Ovale 43"/>
            <p:cNvSpPr/>
            <p:nvPr/>
          </p:nvSpPr>
          <p:spPr>
            <a:xfrm>
              <a:off x="11013676" y="4960644"/>
              <a:ext cx="1201492" cy="63683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CasellaDiTesto 44"/>
            <p:cNvSpPr txBox="1"/>
            <p:nvPr/>
          </p:nvSpPr>
          <p:spPr>
            <a:xfrm>
              <a:off x="200249" y="4899034"/>
              <a:ext cx="3604476" cy="980813"/>
            </a:xfrm>
            <a:prstGeom prst="rect">
              <a:avLst/>
            </a:prstGeom>
            <a:solidFill>
              <a:schemeClr val="accent2">
                <a:lumMod val="20000"/>
                <a:lumOff val="80000"/>
              </a:schemeClr>
            </a:solidFill>
            <a:ln>
              <a:solidFill>
                <a:schemeClr val="tx1"/>
              </a:solidFill>
            </a:ln>
          </p:spPr>
          <p:txBody>
            <a:bodyPr wrap="square" rtlCol="0">
              <a:spAutoFit/>
            </a:bodyPr>
            <a:lstStyle/>
            <a:p>
              <a:pPr algn="ctr">
                <a:lnSpc>
                  <a:spcPct val="90000"/>
                </a:lnSpc>
              </a:pPr>
              <a:r>
                <a:rPr lang="it-IT" sz="1300" b="1" dirty="0" smtClean="0"/>
                <a:t>Tutte le </a:t>
              </a:r>
              <a:r>
                <a:rPr lang="it-IT" sz="1300" b="1" dirty="0"/>
                <a:t>s</a:t>
              </a:r>
              <a:r>
                <a:rPr lang="it-IT" sz="1300" b="1" dirty="0" smtClean="0"/>
                <a:t>tazioni appaltanti</a:t>
              </a:r>
              <a:endParaRPr lang="it-IT" sz="1300" b="1" dirty="0"/>
            </a:p>
          </p:txBody>
        </p:sp>
      </p:grpSp>
      <p:grpSp>
        <p:nvGrpSpPr>
          <p:cNvPr id="3" name="Gruppo 45"/>
          <p:cNvGrpSpPr/>
          <p:nvPr/>
        </p:nvGrpSpPr>
        <p:grpSpPr>
          <a:xfrm>
            <a:off x="4716016" y="1268760"/>
            <a:ext cx="4320000" cy="3659868"/>
            <a:chOff x="0" y="770706"/>
            <a:chExt cx="12192000" cy="5653606"/>
          </a:xfrm>
        </p:grpSpPr>
        <p:pic>
          <p:nvPicPr>
            <p:cNvPr id="47" name="Immagine 46"/>
            <p:cNvPicPr>
              <a:picLocks noChangeAspect="1"/>
            </p:cNvPicPr>
            <p:nvPr/>
          </p:nvPicPr>
          <p:blipFill>
            <a:blip r:embed="rId4" cstate="print">
              <a:extLst>
                <a:ext uri="{28A0092B-C50C-407E-A947-70E740481C1C}">
                  <a14:useLocalDpi xmlns="" xmlns:a14="http://schemas.microsoft.com/office/drawing/2010/main" val="0"/>
                </a:ext>
              </a:extLst>
            </a:blip>
            <a:srcRect t="11458" b="6324"/>
            <a:stretch>
              <a:fillRect/>
            </a:stretch>
          </p:blipFill>
          <p:spPr>
            <a:xfrm>
              <a:off x="0" y="770706"/>
              <a:ext cx="12192000" cy="5653606"/>
            </a:xfrm>
            <a:prstGeom prst="rect">
              <a:avLst/>
            </a:prstGeom>
          </p:spPr>
        </p:pic>
        <p:sp>
          <p:nvSpPr>
            <p:cNvPr id="48" name="Rettangolo 47"/>
            <p:cNvSpPr/>
            <p:nvPr/>
          </p:nvSpPr>
          <p:spPr>
            <a:xfrm>
              <a:off x="5936777" y="859809"/>
              <a:ext cx="1721558" cy="33846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p:cNvSpPr/>
            <p:nvPr/>
          </p:nvSpPr>
          <p:spPr>
            <a:xfrm>
              <a:off x="9471547" y="3835021"/>
              <a:ext cx="1859976" cy="191252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Rettangolo 49"/>
            <p:cNvSpPr/>
            <p:nvPr/>
          </p:nvSpPr>
          <p:spPr>
            <a:xfrm>
              <a:off x="7658334" y="859810"/>
              <a:ext cx="2034989" cy="31103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p:cNvSpPr/>
            <p:nvPr/>
          </p:nvSpPr>
          <p:spPr>
            <a:xfrm>
              <a:off x="4003075" y="2196353"/>
              <a:ext cx="1933702" cy="28396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p:cNvSpPr/>
            <p:nvPr/>
          </p:nvSpPr>
          <p:spPr>
            <a:xfrm>
              <a:off x="2272553" y="2433917"/>
              <a:ext cx="1712593" cy="19060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 name="Rettangolo 52"/>
            <p:cNvSpPr/>
            <p:nvPr/>
          </p:nvSpPr>
          <p:spPr>
            <a:xfrm>
              <a:off x="219636" y="1062318"/>
              <a:ext cx="2043953" cy="3429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Ovale 53"/>
            <p:cNvSpPr/>
            <p:nvPr/>
          </p:nvSpPr>
          <p:spPr>
            <a:xfrm>
              <a:off x="11122925" y="5380667"/>
              <a:ext cx="1069075" cy="58933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CasellaDiTesto 54"/>
            <p:cNvSpPr txBox="1"/>
            <p:nvPr/>
          </p:nvSpPr>
          <p:spPr>
            <a:xfrm>
              <a:off x="406445" y="4886395"/>
              <a:ext cx="3576035" cy="888913"/>
            </a:xfrm>
            <a:prstGeom prst="rect">
              <a:avLst/>
            </a:prstGeom>
            <a:solidFill>
              <a:schemeClr val="accent2">
                <a:lumMod val="20000"/>
                <a:lumOff val="80000"/>
              </a:schemeClr>
            </a:solidFill>
            <a:ln>
              <a:solidFill>
                <a:schemeClr val="tx1"/>
              </a:solidFill>
            </a:ln>
          </p:spPr>
          <p:txBody>
            <a:bodyPr wrap="square" rtlCol="0">
              <a:spAutoFit/>
            </a:bodyPr>
            <a:lstStyle/>
            <a:p>
              <a:pPr algn="ctr"/>
              <a:r>
                <a:rPr lang="it-IT" sz="1300" b="1" dirty="0" smtClean="0"/>
                <a:t>Comuni Italiani</a:t>
              </a:r>
              <a:endParaRPr lang="it-IT" sz="1300" b="1" dirty="0"/>
            </a:p>
          </p:txBody>
        </p:sp>
      </p:grpSp>
      <p:sp>
        <p:nvSpPr>
          <p:cNvPr id="28" name="CasellaDiTesto 27"/>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29" name="CasellaDiTesto 28"/>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La congiuntura degli investimenti</a:t>
            </a:r>
            <a:endParaRPr lang="it-IT" sz="1500" b="1" dirty="0">
              <a:solidFill>
                <a:schemeClr val="bg1"/>
              </a:solidFill>
              <a:latin typeface="Calibri" pitchFamily="34" charset="0"/>
            </a:endParaRPr>
          </a:p>
        </p:txBody>
      </p:sp>
      <p:sp>
        <p:nvSpPr>
          <p:cNvPr id="31" name="CasellaDiTesto 30"/>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manovra espansiva per gli investimenti pubblici</a:t>
            </a:r>
            <a:endParaRPr lang="it-IT" sz="1500" b="1" dirty="0">
              <a:solidFill>
                <a:srgbClr val="B8005C"/>
              </a:solidFill>
              <a:latin typeface="Calibri" pitchFamily="34" charset="0"/>
            </a:endParaRPr>
          </a:p>
        </p:txBody>
      </p:sp>
      <p:sp>
        <p:nvSpPr>
          <p:cNvPr id="33" name="CasellaDiTesto 32"/>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Vincoli europei e trend di finanza pubblica</a:t>
            </a:r>
            <a:endParaRPr lang="it-IT" sz="1500" b="1" dirty="0">
              <a:solidFill>
                <a:srgbClr val="B8005C"/>
              </a:solidFill>
              <a:latin typeface="Calibri" pitchFamily="34" charset="0"/>
            </a:endParaRPr>
          </a:p>
        </p:txBody>
      </p:sp>
      <p:sp>
        <p:nvSpPr>
          <p:cNvPr id="34" name="CasellaDiTesto 33"/>
          <p:cNvSpPr txBox="1"/>
          <p:nvPr/>
        </p:nvSpPr>
        <p:spPr>
          <a:xfrm>
            <a:off x="214282" y="5229200"/>
            <a:ext cx="8643998" cy="369332"/>
          </a:xfrm>
          <a:prstGeom prst="rect">
            <a:avLst/>
          </a:prstGeom>
          <a:noFill/>
          <a:ln>
            <a:solidFill>
              <a:srgbClr val="B8005C"/>
            </a:solidFill>
          </a:ln>
        </p:spPr>
        <p:txBody>
          <a:bodyPr wrap="square" rtlCol="0">
            <a:spAutoFit/>
          </a:bodyPr>
          <a:lstStyle/>
          <a:p>
            <a:r>
              <a:rPr lang="it-IT" b="1" dirty="0" smtClean="0">
                <a:solidFill>
                  <a:srgbClr val="CC0066"/>
                </a:solidFill>
                <a:latin typeface="Calibri" pitchFamily="34" charset="0"/>
              </a:rPr>
              <a:t>Riforma</a:t>
            </a:r>
            <a:r>
              <a:rPr lang="it-IT" b="1" dirty="0" smtClean="0">
                <a:latin typeface="Calibri" pitchFamily="34" charset="0"/>
              </a:rPr>
              <a:t> dei contratti viene adottata ad aprile 2016, il </a:t>
            </a:r>
            <a:r>
              <a:rPr lang="it-IT" b="1" dirty="0" smtClean="0">
                <a:solidFill>
                  <a:srgbClr val="CC0066"/>
                </a:solidFill>
                <a:latin typeface="Calibri" pitchFamily="34" charset="0"/>
              </a:rPr>
              <a:t>correttivo</a:t>
            </a:r>
            <a:r>
              <a:rPr lang="it-IT" b="1" dirty="0" smtClean="0">
                <a:latin typeface="Calibri" pitchFamily="34" charset="0"/>
              </a:rPr>
              <a:t> subentra a maggio 2017 </a:t>
            </a:r>
            <a:endParaRPr lang="it-IT" b="1" dirty="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p:cNvSpPr/>
          <p:nvPr/>
        </p:nvSpPr>
        <p:spPr>
          <a:xfrm>
            <a:off x="755576" y="2060848"/>
            <a:ext cx="7643834" cy="3786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ts val="4500"/>
              </a:lnSpc>
            </a:pPr>
            <a:r>
              <a:rPr lang="it-IT" sz="3600" b="1" strike="noStrike" spc="-1" dirty="0" smtClean="0">
                <a:solidFill>
                  <a:srgbClr val="A90D51"/>
                </a:solidFill>
                <a:uFill>
                  <a:solidFill>
                    <a:srgbClr val="FFFFFF"/>
                  </a:solidFill>
                </a:uFill>
                <a:latin typeface="Calibri"/>
                <a:ea typeface="DejaVu Sans"/>
              </a:rPr>
              <a:t>VINCOLI EUROPEI E </a:t>
            </a:r>
            <a:r>
              <a:rPr lang="it-IT" sz="3600" b="1" spc="-1" dirty="0" smtClean="0">
                <a:solidFill>
                  <a:srgbClr val="A90D51"/>
                </a:solidFill>
                <a:uFill>
                  <a:solidFill>
                    <a:srgbClr val="FFFFFF"/>
                  </a:solidFill>
                </a:uFill>
                <a:latin typeface="Calibri"/>
                <a:ea typeface="DejaVu Sans"/>
              </a:rPr>
              <a:t>INVESTIMENTI PUBBLICI IN ITALIA E IN TOSCANA</a:t>
            </a:r>
            <a:endParaRPr lang="it-IT" sz="3600" b="1" strike="noStrike" spc="-1" dirty="0" smtClean="0">
              <a:solidFill>
                <a:srgbClr val="A90D51"/>
              </a:solidFill>
              <a:uFill>
                <a:solidFill>
                  <a:srgbClr val="FFFFFF"/>
                </a:solidFill>
              </a:uFill>
              <a:latin typeface="Calibri"/>
              <a:ea typeface="DejaVu Sans"/>
            </a:endParaRPr>
          </a:p>
          <a:p>
            <a:pPr algn="ctr"/>
            <a:endParaRPr lang="it-IT" sz="1600" b="1" i="1"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1050" b="1" i="1" strike="noStrike"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pP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pPr>
            <a:r>
              <a:rPr lang="it-IT" sz="1600" b="1" i="1" spc="-1" dirty="0" smtClean="0">
                <a:solidFill>
                  <a:srgbClr val="004D86"/>
                </a:solidFill>
                <a:uFill>
                  <a:solidFill>
                    <a:srgbClr val="FFFFFF"/>
                  </a:solidFill>
                </a:uFill>
                <a:latin typeface="Calibri"/>
                <a:ea typeface="Adobe Heiti Std R"/>
              </a:rPr>
              <a:t>Luglio </a:t>
            </a:r>
            <a:r>
              <a:rPr lang="it-IT" sz="1600" b="1" i="1" spc="-1" dirty="0" smtClean="0">
                <a:solidFill>
                  <a:srgbClr val="004D86"/>
                </a:solidFill>
                <a:uFill>
                  <a:solidFill>
                    <a:srgbClr val="FFFFFF"/>
                  </a:solidFill>
                </a:uFill>
                <a:latin typeface="Calibri"/>
                <a:ea typeface="Adobe Heiti Std R"/>
              </a:rPr>
              <a:t>2017</a:t>
            </a:r>
            <a:endParaRPr lang="it-IT" sz="2400" b="1" i="1" spc="-1" dirty="0" smtClean="0">
              <a:solidFill>
                <a:srgbClr val="004D86"/>
              </a:solidFill>
              <a:uFill>
                <a:solidFill>
                  <a:srgbClr val="FFFFFF"/>
                </a:solidFill>
              </a:uFill>
              <a:latin typeface="Calibri"/>
              <a:ea typeface="Adobe Heiti Std R"/>
            </a:endParaRPr>
          </a:p>
          <a:p>
            <a:pPr marL="343080" indent="-341640" algn="ctr">
              <a:lnSpc>
                <a:spcPct val="100000"/>
              </a:lnSpc>
              <a:spcBef>
                <a:spcPts val="1200"/>
              </a:spcBef>
            </a:pPr>
            <a:endParaRPr lang="it-IT" sz="24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4294967295"/>
          </p:nvPr>
        </p:nvSpPr>
        <p:spPr bwMode="auto">
          <a:xfrm>
            <a:off x="8128398" y="6470650"/>
            <a:ext cx="729853" cy="274638"/>
          </a:xfrm>
          <a:prstGeom prst="rect">
            <a:avLst/>
          </a:prstGeom>
          <a:noFill/>
          <a:ln>
            <a:miter lim="800000"/>
            <a:headEnd/>
            <a:tailEnd/>
          </a:ln>
        </p:spPr>
        <p:txBody>
          <a:bodyPr/>
          <a:lstStyle/>
          <a:p>
            <a:pPr defTabSz="685800"/>
            <a:fld id="{8DF81A2E-2E59-4B0A-B63F-62BF964A5E79}" type="slidenum">
              <a:rPr lang="en-US" sz="1300">
                <a:solidFill>
                  <a:srgbClr val="000000"/>
                </a:solidFill>
              </a:rPr>
              <a:pPr defTabSz="685800"/>
              <a:t>3</a:t>
            </a:fld>
            <a:endParaRPr lang="en-US" sz="1300">
              <a:solidFill>
                <a:srgbClr val="000000"/>
              </a:solidFill>
            </a:endParaRPr>
          </a:p>
        </p:txBody>
      </p:sp>
      <p:graphicFrame>
        <p:nvGraphicFramePr>
          <p:cNvPr id="3" name="Chart 2">
            <a:extLst>
              <a:ext uri="{FF2B5EF4-FFF2-40B4-BE49-F238E27FC236}"/>
            </a:extLst>
          </p:cNvPr>
          <p:cNvGraphicFramePr>
            <a:graphicFrameLocks/>
          </p:cNvGraphicFramePr>
          <p:nvPr/>
        </p:nvGraphicFramePr>
        <p:xfrm>
          <a:off x="300039" y="1335068"/>
          <a:ext cx="4629152" cy="35004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2"/>
          <p:cNvSpPr txBox="1">
            <a:spLocks/>
          </p:cNvSpPr>
          <p:nvPr/>
        </p:nvSpPr>
        <p:spPr>
          <a:xfrm>
            <a:off x="0" y="-27384"/>
            <a:ext cx="9144000" cy="576064"/>
          </a:xfrm>
          <a:prstGeom prst="rect">
            <a:avLst/>
          </a:prstGeom>
          <a:solidFill>
            <a:schemeClr val="bg1"/>
          </a:solidFill>
          <a:ln w="28575">
            <a:solidFill>
              <a:srgbClr val="B8005C"/>
            </a:solidFill>
          </a:ln>
        </p:spPr>
        <p:txBody>
          <a:bodyPr anchor="ctr">
            <a:normAutofit fontScale="97500"/>
          </a:bodyPr>
          <a:lstStyle>
            <a:defPPr>
              <a:defRPr lang="en-US"/>
            </a:defPPr>
            <a:lvl1pPr algn="ctr" defTabSz="914400">
              <a:lnSpc>
                <a:spcPct val="80000"/>
              </a:lnSpc>
              <a:spcBef>
                <a:spcPct val="0"/>
              </a:spcBef>
              <a:buNone/>
              <a:defRPr sz="2800" b="1" cap="all" spc="100" baseline="0">
                <a:solidFill>
                  <a:schemeClr val="tx1">
                    <a:lumMod val="90000"/>
                    <a:lumOff val="10000"/>
                  </a:schemeClr>
                </a:solidFill>
                <a:latin typeface="Calibri" panose="020F0502020204030204" pitchFamily="34" charset="0"/>
                <a:ea typeface="+mj-ea"/>
                <a:cs typeface="Calibri" panose="020F0502020204030204" pitchFamily="34" charset="0"/>
              </a:defRPr>
            </a:lvl1pPr>
          </a:lstStyle>
          <a:p>
            <a:pPr defTabSz="685800" eaLnBrk="1" fontAlgn="auto" hangingPunct="1">
              <a:spcAft>
                <a:spcPts val="0"/>
              </a:spcAft>
              <a:defRPr/>
            </a:pPr>
            <a:r>
              <a:rPr lang="en-US" sz="3200" kern="0" cap="none" spc="75" dirty="0" smtClean="0"/>
              <a:t>Il </a:t>
            </a:r>
            <a:r>
              <a:rPr lang="en-US" sz="3200" kern="0" cap="none" spc="75" dirty="0" err="1" smtClean="0"/>
              <a:t>debito</a:t>
            </a:r>
            <a:r>
              <a:rPr lang="en-US" sz="3200" kern="0" cap="none" spc="75" dirty="0" smtClean="0"/>
              <a:t> </a:t>
            </a:r>
            <a:r>
              <a:rPr lang="en-US" sz="3200" kern="0" cap="none" spc="75" dirty="0" err="1" smtClean="0"/>
              <a:t>pubblico</a:t>
            </a:r>
            <a:r>
              <a:rPr lang="en-US" sz="3200" kern="0" cap="none" spc="75" dirty="0" smtClean="0"/>
              <a:t> in Italia e </a:t>
            </a:r>
            <a:r>
              <a:rPr lang="en-US" sz="3200" kern="0" cap="none" spc="75" dirty="0" err="1" smtClean="0"/>
              <a:t>i</a:t>
            </a:r>
            <a:r>
              <a:rPr lang="en-US" sz="3200" kern="0" cap="none" spc="75" dirty="0" smtClean="0"/>
              <a:t> </a:t>
            </a:r>
            <a:r>
              <a:rPr lang="en-US" sz="3200" kern="0" cap="none" spc="75" dirty="0" err="1" smtClean="0"/>
              <a:t>vincoli</a:t>
            </a:r>
            <a:r>
              <a:rPr lang="en-US" sz="3200" kern="0" cap="none" spc="75" dirty="0" smtClean="0"/>
              <a:t> </a:t>
            </a:r>
            <a:r>
              <a:rPr lang="en-US" sz="3200" kern="0" cap="none" spc="75" dirty="0" err="1" smtClean="0"/>
              <a:t>europei</a:t>
            </a:r>
            <a:endParaRPr lang="en-US" sz="3200" kern="0" cap="none" spc="75" dirty="0"/>
          </a:p>
        </p:txBody>
      </p:sp>
      <p:cxnSp>
        <p:nvCxnSpPr>
          <p:cNvPr id="5" name="Straight Connector 4"/>
          <p:cNvCxnSpPr/>
          <p:nvPr/>
        </p:nvCxnSpPr>
        <p:spPr>
          <a:xfrm>
            <a:off x="785786" y="2263762"/>
            <a:ext cx="4199336" cy="14282"/>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683568" y="1988840"/>
            <a:ext cx="984626" cy="276999"/>
          </a:xfrm>
          <a:prstGeom prst="rect">
            <a:avLst/>
          </a:prstGeom>
          <a:noFill/>
          <a:ln>
            <a:noFill/>
          </a:ln>
          <a:extLst>
            <a:ext uri="{909E8E84-426E-40DD-AFC4-6F175D3DCCD1}"/>
            <a:ext uri="{91240B29-F687-4F45-9708-019B960494DF}"/>
          </a:extLst>
        </p:spPr>
        <p:txBody>
          <a:bodyPr wrap="square">
            <a:spAutoFit/>
          </a:bodyPr>
          <a:lstStyle>
            <a:lvl1pPr>
              <a:defRPr>
                <a:solidFill>
                  <a:schemeClr val="tx1"/>
                </a:solidFill>
                <a:latin typeface="Tw Cen MT"/>
              </a:defRPr>
            </a:lvl1pPr>
            <a:lvl2pPr marL="742950" indent="-285750">
              <a:defRPr>
                <a:solidFill>
                  <a:schemeClr val="tx1"/>
                </a:solidFill>
                <a:latin typeface="Tw Cen MT"/>
              </a:defRPr>
            </a:lvl2pPr>
            <a:lvl3pPr marL="1143000" indent="-228600">
              <a:defRPr>
                <a:solidFill>
                  <a:schemeClr val="tx1"/>
                </a:solidFill>
                <a:latin typeface="Tw Cen MT"/>
              </a:defRPr>
            </a:lvl3pPr>
            <a:lvl4pPr marL="1600200" indent="-228600">
              <a:defRPr>
                <a:solidFill>
                  <a:schemeClr val="tx1"/>
                </a:solidFill>
                <a:latin typeface="Tw Cen MT"/>
              </a:defRPr>
            </a:lvl4pPr>
            <a:lvl5pPr marL="2057400" indent="-228600">
              <a:defRPr>
                <a:solidFill>
                  <a:schemeClr val="tx1"/>
                </a:solidFill>
                <a:latin typeface="Tw Cen MT"/>
              </a:defRPr>
            </a:lvl5pPr>
            <a:lvl6pPr marL="2514600" indent="-228600" defTabSz="457200" eaLnBrk="0" fontAlgn="base" hangingPunct="0">
              <a:spcBef>
                <a:spcPct val="0"/>
              </a:spcBef>
              <a:spcAft>
                <a:spcPct val="0"/>
              </a:spcAft>
              <a:defRPr>
                <a:solidFill>
                  <a:schemeClr val="tx1"/>
                </a:solidFill>
                <a:latin typeface="Tw Cen MT"/>
              </a:defRPr>
            </a:lvl6pPr>
            <a:lvl7pPr marL="2971800" indent="-228600" defTabSz="457200" eaLnBrk="0" fontAlgn="base" hangingPunct="0">
              <a:spcBef>
                <a:spcPct val="0"/>
              </a:spcBef>
              <a:spcAft>
                <a:spcPct val="0"/>
              </a:spcAft>
              <a:defRPr>
                <a:solidFill>
                  <a:schemeClr val="tx1"/>
                </a:solidFill>
                <a:latin typeface="Tw Cen MT"/>
              </a:defRPr>
            </a:lvl7pPr>
            <a:lvl8pPr marL="3429000" indent="-228600" defTabSz="457200" eaLnBrk="0" fontAlgn="base" hangingPunct="0">
              <a:spcBef>
                <a:spcPct val="0"/>
              </a:spcBef>
              <a:spcAft>
                <a:spcPct val="0"/>
              </a:spcAft>
              <a:defRPr>
                <a:solidFill>
                  <a:schemeClr val="tx1"/>
                </a:solidFill>
                <a:latin typeface="Tw Cen MT"/>
              </a:defRPr>
            </a:lvl8pPr>
            <a:lvl9pPr marL="3886200" indent="-228600" defTabSz="457200" eaLnBrk="0" fontAlgn="base" hangingPunct="0">
              <a:spcBef>
                <a:spcPct val="0"/>
              </a:spcBef>
              <a:spcAft>
                <a:spcPct val="0"/>
              </a:spcAft>
              <a:defRPr>
                <a:solidFill>
                  <a:schemeClr val="tx1"/>
                </a:solidFill>
                <a:latin typeface="Tw Cen MT"/>
              </a:defRPr>
            </a:lvl9pPr>
          </a:lstStyle>
          <a:p>
            <a:pPr defTabSz="685800" eaLnBrk="1" fontAlgn="auto" hangingPunct="1">
              <a:spcBef>
                <a:spcPts val="0"/>
              </a:spcBef>
              <a:spcAft>
                <a:spcPts val="0"/>
              </a:spcAft>
              <a:defRPr/>
            </a:pPr>
            <a:r>
              <a:rPr lang="en-US" altLang="en-US" sz="1200" b="1" kern="0" dirty="0"/>
              <a:t>130.0</a:t>
            </a:r>
          </a:p>
        </p:txBody>
      </p:sp>
      <p:sp>
        <p:nvSpPr>
          <p:cNvPr id="9" name="TextBox 8"/>
          <p:cNvSpPr txBox="1">
            <a:spLocks noChangeArrowheads="1"/>
          </p:cNvSpPr>
          <p:nvPr/>
        </p:nvSpPr>
        <p:spPr bwMode="auto">
          <a:xfrm>
            <a:off x="4357686" y="1978010"/>
            <a:ext cx="642942" cy="285752"/>
          </a:xfrm>
          <a:prstGeom prst="rect">
            <a:avLst/>
          </a:prstGeom>
          <a:noFill/>
          <a:ln>
            <a:noFill/>
          </a:ln>
          <a:extLst>
            <a:ext uri="{909E8E84-426E-40DD-AFC4-6F175D3DCCD1}"/>
            <a:ext uri="{91240B29-F687-4F45-9708-019B960494DF}"/>
          </a:extLst>
        </p:spPr>
        <p:txBody>
          <a:bodyPr wrap="square">
            <a:spAutoFit/>
          </a:bodyPr>
          <a:lstStyle>
            <a:lvl1pPr>
              <a:defRPr>
                <a:solidFill>
                  <a:schemeClr val="tx1"/>
                </a:solidFill>
                <a:latin typeface="Tw Cen MT"/>
              </a:defRPr>
            </a:lvl1pPr>
            <a:lvl2pPr marL="742950" indent="-285750">
              <a:defRPr>
                <a:solidFill>
                  <a:schemeClr val="tx1"/>
                </a:solidFill>
                <a:latin typeface="Tw Cen MT"/>
              </a:defRPr>
            </a:lvl2pPr>
            <a:lvl3pPr marL="1143000" indent="-228600">
              <a:defRPr>
                <a:solidFill>
                  <a:schemeClr val="tx1"/>
                </a:solidFill>
                <a:latin typeface="Tw Cen MT"/>
              </a:defRPr>
            </a:lvl3pPr>
            <a:lvl4pPr marL="1600200" indent="-228600">
              <a:defRPr>
                <a:solidFill>
                  <a:schemeClr val="tx1"/>
                </a:solidFill>
                <a:latin typeface="Tw Cen MT"/>
              </a:defRPr>
            </a:lvl4pPr>
            <a:lvl5pPr marL="2057400" indent="-228600">
              <a:defRPr>
                <a:solidFill>
                  <a:schemeClr val="tx1"/>
                </a:solidFill>
                <a:latin typeface="Tw Cen MT"/>
              </a:defRPr>
            </a:lvl5pPr>
            <a:lvl6pPr marL="2514600" indent="-228600" defTabSz="457200" eaLnBrk="0" fontAlgn="base" hangingPunct="0">
              <a:spcBef>
                <a:spcPct val="0"/>
              </a:spcBef>
              <a:spcAft>
                <a:spcPct val="0"/>
              </a:spcAft>
              <a:defRPr>
                <a:solidFill>
                  <a:schemeClr val="tx1"/>
                </a:solidFill>
                <a:latin typeface="Tw Cen MT"/>
              </a:defRPr>
            </a:lvl6pPr>
            <a:lvl7pPr marL="2971800" indent="-228600" defTabSz="457200" eaLnBrk="0" fontAlgn="base" hangingPunct="0">
              <a:spcBef>
                <a:spcPct val="0"/>
              </a:spcBef>
              <a:spcAft>
                <a:spcPct val="0"/>
              </a:spcAft>
              <a:defRPr>
                <a:solidFill>
                  <a:schemeClr val="tx1"/>
                </a:solidFill>
                <a:latin typeface="Tw Cen MT"/>
              </a:defRPr>
            </a:lvl7pPr>
            <a:lvl8pPr marL="3429000" indent="-228600" defTabSz="457200" eaLnBrk="0" fontAlgn="base" hangingPunct="0">
              <a:spcBef>
                <a:spcPct val="0"/>
              </a:spcBef>
              <a:spcAft>
                <a:spcPct val="0"/>
              </a:spcAft>
              <a:defRPr>
                <a:solidFill>
                  <a:schemeClr val="tx1"/>
                </a:solidFill>
                <a:latin typeface="Tw Cen MT"/>
              </a:defRPr>
            </a:lvl8pPr>
            <a:lvl9pPr marL="3886200" indent="-228600" defTabSz="457200" eaLnBrk="0" fontAlgn="base" hangingPunct="0">
              <a:spcBef>
                <a:spcPct val="0"/>
              </a:spcBef>
              <a:spcAft>
                <a:spcPct val="0"/>
              </a:spcAft>
              <a:defRPr>
                <a:solidFill>
                  <a:schemeClr val="tx1"/>
                </a:solidFill>
                <a:latin typeface="Tw Cen MT"/>
              </a:defRPr>
            </a:lvl9pPr>
          </a:lstStyle>
          <a:p>
            <a:pPr defTabSz="685800" eaLnBrk="1" fontAlgn="auto" hangingPunct="1">
              <a:spcBef>
                <a:spcPts val="0"/>
              </a:spcBef>
              <a:spcAft>
                <a:spcPts val="0"/>
              </a:spcAft>
              <a:defRPr/>
            </a:pPr>
            <a:r>
              <a:rPr lang="en-US" altLang="en-US" sz="1200" b="1" kern="0" dirty="0"/>
              <a:t>132.6</a:t>
            </a:r>
          </a:p>
        </p:txBody>
      </p:sp>
      <p:graphicFrame>
        <p:nvGraphicFramePr>
          <p:cNvPr id="12" name="Grafico 11"/>
          <p:cNvGraphicFramePr/>
          <p:nvPr/>
        </p:nvGraphicFramePr>
        <p:xfrm>
          <a:off x="5148064" y="548680"/>
          <a:ext cx="3744416" cy="4429726"/>
        </p:xfrm>
        <a:graphic>
          <a:graphicData uri="http://schemas.openxmlformats.org/drawingml/2006/chart">
            <c:chart xmlns:c="http://schemas.openxmlformats.org/drawingml/2006/chart" xmlns:r="http://schemas.openxmlformats.org/officeDocument/2006/relationships" r:id="rId4"/>
          </a:graphicData>
        </a:graphic>
      </p:graphicFrame>
      <p:sp>
        <p:nvSpPr>
          <p:cNvPr id="14" name="CasellaDiTesto 13"/>
          <p:cNvSpPr txBox="1"/>
          <p:nvPr/>
        </p:nvSpPr>
        <p:spPr>
          <a:xfrm>
            <a:off x="5429256" y="5049844"/>
            <a:ext cx="3500430" cy="923330"/>
          </a:xfrm>
          <a:prstGeom prst="rect">
            <a:avLst/>
          </a:prstGeom>
          <a:noFill/>
          <a:ln>
            <a:solidFill>
              <a:srgbClr val="CC0066"/>
            </a:solidFill>
          </a:ln>
        </p:spPr>
        <p:txBody>
          <a:bodyPr wrap="square" rtlCol="0">
            <a:spAutoFit/>
          </a:bodyPr>
          <a:lstStyle/>
          <a:p>
            <a:r>
              <a:rPr lang="it-IT" b="1" dirty="0" smtClean="0">
                <a:latin typeface="Calibri" pitchFamily="34" charset="0"/>
              </a:rPr>
              <a:t>Il debito delle amministrazioni locali è pari al 6% del totale ed è cresciuto poco negli ultimi anni</a:t>
            </a:r>
            <a:endParaRPr lang="it-IT" b="1" dirty="0">
              <a:latin typeface="Calibri" pitchFamily="34" charset="0"/>
            </a:endParaRPr>
          </a:p>
        </p:txBody>
      </p:sp>
      <p:sp>
        <p:nvSpPr>
          <p:cNvPr id="15" name="CasellaDiTesto 14"/>
          <p:cNvSpPr txBox="1"/>
          <p:nvPr/>
        </p:nvSpPr>
        <p:spPr>
          <a:xfrm>
            <a:off x="251520" y="620688"/>
            <a:ext cx="3456384" cy="615553"/>
          </a:xfrm>
          <a:prstGeom prst="rect">
            <a:avLst/>
          </a:prstGeom>
          <a:noFill/>
        </p:spPr>
        <p:txBody>
          <a:bodyPr wrap="square" rtlCol="0">
            <a:spAutoFit/>
          </a:bodyPr>
          <a:lstStyle/>
          <a:p>
            <a:r>
              <a:rPr lang="it-IT" b="1" dirty="0" smtClean="0">
                <a:solidFill>
                  <a:prstClr val="black"/>
                </a:solidFill>
                <a:latin typeface="Calibri" pitchFamily="34" charset="0"/>
              </a:rPr>
              <a:t>Rapporto tra debito pubblico e PIL </a:t>
            </a:r>
          </a:p>
          <a:p>
            <a:r>
              <a:rPr lang="it-IT" sz="1600" b="1" dirty="0" smtClean="0">
                <a:solidFill>
                  <a:prstClr val="black"/>
                </a:solidFill>
                <a:latin typeface="Calibri" pitchFamily="34" charset="0"/>
              </a:rPr>
              <a:t>1861-2016</a:t>
            </a:r>
            <a:endParaRPr lang="it-IT" sz="1600" b="1" dirty="0">
              <a:solidFill>
                <a:prstClr val="black"/>
              </a:solidFill>
              <a:latin typeface="Calibri" pitchFamily="34" charset="0"/>
            </a:endParaRPr>
          </a:p>
        </p:txBody>
      </p:sp>
      <p:sp>
        <p:nvSpPr>
          <p:cNvPr id="16" name="CasellaDiTesto 15"/>
          <p:cNvSpPr txBox="1"/>
          <p:nvPr/>
        </p:nvSpPr>
        <p:spPr>
          <a:xfrm>
            <a:off x="217702" y="4820959"/>
            <a:ext cx="4786346" cy="1200329"/>
          </a:xfrm>
          <a:prstGeom prst="rect">
            <a:avLst/>
          </a:prstGeom>
          <a:noFill/>
          <a:ln>
            <a:solidFill>
              <a:srgbClr val="CC0066"/>
            </a:solidFill>
          </a:ln>
        </p:spPr>
        <p:txBody>
          <a:bodyPr wrap="square" rtlCol="0">
            <a:spAutoFit/>
          </a:bodyPr>
          <a:lstStyle/>
          <a:p>
            <a:r>
              <a:rPr lang="it-IT" b="1" dirty="0" smtClean="0">
                <a:latin typeface="Calibri" pitchFamily="34" charset="0"/>
              </a:rPr>
              <a:t>Rischio attacchi speculativi con conseguente:</a:t>
            </a:r>
          </a:p>
          <a:p>
            <a:pPr>
              <a:buFont typeface="Wingdings" pitchFamily="2" charset="2"/>
              <a:buChar char="Ø"/>
            </a:pPr>
            <a:r>
              <a:rPr lang="it-IT" b="1" dirty="0" smtClean="0">
                <a:latin typeface="Calibri" pitchFamily="34" charset="0"/>
              </a:rPr>
              <a:t> difficoltà nel ricollocamento titoli</a:t>
            </a:r>
          </a:p>
          <a:p>
            <a:pPr>
              <a:buFont typeface="Wingdings" pitchFamily="2" charset="2"/>
              <a:buChar char="Ø"/>
            </a:pPr>
            <a:r>
              <a:rPr lang="it-IT" b="1" dirty="0" smtClean="0">
                <a:latin typeface="Calibri" pitchFamily="34" charset="0"/>
              </a:rPr>
              <a:t> costo del rifinanziamento</a:t>
            </a:r>
          </a:p>
          <a:p>
            <a:r>
              <a:rPr lang="it-IT" b="1" dirty="0" smtClean="0">
                <a:latin typeface="Calibri" pitchFamily="34" charset="0"/>
              </a:rPr>
              <a:t>Mentre oggi i tassi di interesse sono bassi</a:t>
            </a:r>
            <a:endParaRPr lang="it-IT" b="1" dirty="0">
              <a:latin typeface="Calibri" pitchFamily="34" charset="0"/>
            </a:endParaRPr>
          </a:p>
        </p:txBody>
      </p:sp>
      <p:sp>
        <p:nvSpPr>
          <p:cNvPr id="13" name="CasellaDiTesto 12"/>
          <p:cNvSpPr txBox="1"/>
          <p:nvPr/>
        </p:nvSpPr>
        <p:spPr>
          <a:xfrm>
            <a:off x="8286776" y="2924944"/>
            <a:ext cx="857224" cy="400110"/>
          </a:xfrm>
          <a:prstGeom prst="rect">
            <a:avLst/>
          </a:prstGeom>
          <a:noFill/>
        </p:spPr>
        <p:txBody>
          <a:bodyPr wrap="square" rtlCol="0">
            <a:spAutoFit/>
          </a:bodyPr>
          <a:lstStyle/>
          <a:p>
            <a:r>
              <a:rPr lang="it-IT" sz="2000" b="1" dirty="0" smtClean="0">
                <a:solidFill>
                  <a:schemeClr val="accent1"/>
                </a:solidFill>
                <a:latin typeface="Calibri" pitchFamily="34" charset="0"/>
              </a:rPr>
              <a:t>+31%</a:t>
            </a:r>
            <a:endParaRPr lang="it-IT" sz="2000" b="1" dirty="0">
              <a:solidFill>
                <a:schemeClr val="accent1"/>
              </a:solidFill>
              <a:latin typeface="Calibri" pitchFamily="34" charset="0"/>
            </a:endParaRPr>
          </a:p>
        </p:txBody>
      </p:sp>
      <p:sp>
        <p:nvSpPr>
          <p:cNvPr id="17" name="CasellaDiTesto 16"/>
          <p:cNvSpPr txBox="1"/>
          <p:nvPr/>
        </p:nvSpPr>
        <p:spPr>
          <a:xfrm>
            <a:off x="8286776" y="1844824"/>
            <a:ext cx="857224" cy="400110"/>
          </a:xfrm>
          <a:prstGeom prst="rect">
            <a:avLst/>
          </a:prstGeom>
          <a:noFill/>
        </p:spPr>
        <p:txBody>
          <a:bodyPr wrap="square" rtlCol="0">
            <a:spAutoFit/>
          </a:bodyPr>
          <a:lstStyle/>
          <a:p>
            <a:r>
              <a:rPr lang="it-IT" sz="2000" b="1" dirty="0" smtClean="0">
                <a:solidFill>
                  <a:srgbClr val="CC0066"/>
                </a:solidFill>
                <a:latin typeface="Calibri" pitchFamily="34" charset="0"/>
              </a:rPr>
              <a:t>+14%</a:t>
            </a:r>
            <a:endParaRPr lang="it-IT" sz="2000" b="1" dirty="0">
              <a:solidFill>
                <a:srgbClr val="CC0066"/>
              </a:solidFill>
              <a:latin typeface="Calibri" pitchFamily="34" charset="0"/>
            </a:endParaRPr>
          </a:p>
        </p:txBody>
      </p:sp>
      <p:sp>
        <p:nvSpPr>
          <p:cNvPr id="18" name="CasellaDiTesto 17"/>
          <p:cNvSpPr txBox="1"/>
          <p:nvPr/>
        </p:nvSpPr>
        <p:spPr>
          <a:xfrm>
            <a:off x="2500298" y="1015686"/>
            <a:ext cx="2143140" cy="757130"/>
          </a:xfrm>
          <a:prstGeom prst="rect">
            <a:avLst/>
          </a:prstGeom>
          <a:noFill/>
        </p:spPr>
        <p:txBody>
          <a:bodyPr wrap="square" rtlCol="0">
            <a:spAutoFit/>
          </a:bodyPr>
          <a:lstStyle/>
          <a:p>
            <a:pPr algn="r">
              <a:lnSpc>
                <a:spcPct val="90000"/>
              </a:lnSpc>
            </a:pPr>
            <a:r>
              <a:rPr lang="it-IT" sz="1600" b="1" dirty="0" smtClean="0">
                <a:solidFill>
                  <a:srgbClr val="B8005C"/>
                </a:solidFill>
                <a:latin typeface="Calibri" pitchFamily="34" charset="0"/>
              </a:rPr>
              <a:t>Il debito pubblico in Italia supera la soglia del 130% del PIL</a:t>
            </a:r>
            <a:endParaRPr lang="it-IT" b="1" dirty="0" smtClean="0">
              <a:solidFill>
                <a:srgbClr val="B8005C"/>
              </a:solidFill>
              <a:latin typeface="Calibri" pitchFamily="34" charset="0"/>
            </a:endParaRPr>
          </a:p>
        </p:txBody>
      </p:sp>
      <p:cxnSp>
        <p:nvCxnSpPr>
          <p:cNvPr id="20" name="Connettore 2 19"/>
          <p:cNvCxnSpPr/>
          <p:nvPr/>
        </p:nvCxnSpPr>
        <p:spPr>
          <a:xfrm rot="16200000" flipH="1">
            <a:off x="4139952" y="1772816"/>
            <a:ext cx="285752" cy="285752"/>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7" name="CasellaDiTesto 26"/>
          <p:cNvSpPr txBox="1"/>
          <p:nvPr/>
        </p:nvSpPr>
        <p:spPr>
          <a:xfrm>
            <a:off x="3428992" y="6286520"/>
            <a:ext cx="2357454"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 La debolezza delle riforme?</a:t>
            </a:r>
            <a:endParaRPr lang="it-IT" sz="1500" b="1" dirty="0">
              <a:solidFill>
                <a:srgbClr val="B8005C"/>
              </a:solidFill>
              <a:latin typeface="Calibri" pitchFamily="34" charset="0"/>
            </a:endParaRPr>
          </a:p>
        </p:txBody>
      </p:sp>
      <p:sp>
        <p:nvSpPr>
          <p:cNvPr id="28" name="CasellaDiTesto 27"/>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manovra espansiva per gli investimenti pubblici</a:t>
            </a:r>
            <a:endParaRPr lang="it-IT" sz="1500" b="1" dirty="0">
              <a:solidFill>
                <a:srgbClr val="B8005C"/>
              </a:solidFill>
              <a:latin typeface="Calibri" pitchFamily="34" charset="0"/>
            </a:endParaRPr>
          </a:p>
        </p:txBody>
      </p:sp>
      <p:sp>
        <p:nvSpPr>
          <p:cNvPr id="19" name="CasellaDiTesto 18"/>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Vincoli europei e trend di finanza pubblica</a:t>
            </a:r>
            <a:endParaRPr lang="it-IT" sz="1500" b="1"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p:cNvSpPr>
            <a:spLocks noGrp="1"/>
          </p:cNvSpPr>
          <p:nvPr>
            <p:ph type="sldNum" sz="quarter" idx="4294967295"/>
          </p:nvPr>
        </p:nvSpPr>
        <p:spPr bwMode="auto">
          <a:xfrm>
            <a:off x="8128398" y="6470650"/>
            <a:ext cx="729853" cy="274638"/>
          </a:xfrm>
          <a:prstGeom prst="rect">
            <a:avLst/>
          </a:prstGeom>
          <a:noFill/>
          <a:ln>
            <a:miter lim="800000"/>
            <a:headEnd/>
            <a:tailEnd/>
          </a:ln>
        </p:spPr>
        <p:txBody>
          <a:bodyPr/>
          <a:lstStyle/>
          <a:p>
            <a:fld id="{953454C7-B08F-47DD-B1F9-959797896397}" type="slidenum">
              <a:rPr lang="en-US"/>
              <a:pPr/>
              <a:t>4</a:t>
            </a:fld>
            <a:endParaRPr lang="en-US"/>
          </a:p>
        </p:txBody>
      </p:sp>
      <p:sp>
        <p:nvSpPr>
          <p:cNvPr id="8" name="CasellaDiTesto 7"/>
          <p:cNvSpPr txBox="1"/>
          <p:nvPr/>
        </p:nvSpPr>
        <p:spPr>
          <a:xfrm>
            <a:off x="502884" y="4429132"/>
            <a:ext cx="7957548" cy="1323439"/>
          </a:xfrm>
          <a:prstGeom prst="rect">
            <a:avLst/>
          </a:prstGeom>
          <a:noFill/>
          <a:ln w="12700">
            <a:solidFill>
              <a:srgbClr val="B8005C"/>
            </a:solidFill>
          </a:ln>
        </p:spPr>
        <p:txBody>
          <a:bodyPr wrap="square" rtlCol="0">
            <a:spAutoFit/>
          </a:bodyPr>
          <a:lstStyle/>
          <a:p>
            <a:pPr algn="ctr"/>
            <a:r>
              <a:rPr lang="it-IT" sz="2000" b="1" dirty="0" smtClean="0">
                <a:latin typeface="Calibri" pitchFamily="34" charset="0"/>
              </a:rPr>
              <a:t>Dal 2009 la spesa primaria subisce un freno in valori nominali</a:t>
            </a:r>
          </a:p>
          <a:p>
            <a:pPr algn="ctr"/>
            <a:r>
              <a:rPr lang="it-IT" sz="2000" b="1" dirty="0" smtClean="0">
                <a:latin typeface="Calibri" pitchFamily="34" charset="0"/>
              </a:rPr>
              <a:t>Il trend diminuisce in valori costanti</a:t>
            </a:r>
          </a:p>
          <a:p>
            <a:pPr algn="ctr"/>
            <a:r>
              <a:rPr lang="it-IT" sz="2000" b="1" dirty="0" smtClean="0">
                <a:latin typeface="Calibri" pitchFamily="34" charset="0"/>
              </a:rPr>
              <a:t>Diminuisce la spesa al netto delle prestazioni sociali</a:t>
            </a:r>
          </a:p>
          <a:p>
            <a:pPr algn="ctr"/>
            <a:r>
              <a:rPr lang="it-IT" sz="2000" b="1" dirty="0" smtClean="0">
                <a:latin typeface="Calibri" pitchFamily="34" charset="0"/>
              </a:rPr>
              <a:t>L’unica componente della spesa che cresce è quella previdenziale</a:t>
            </a:r>
            <a:endParaRPr lang="it-IT" sz="2000" b="1" dirty="0">
              <a:latin typeface="Calibri" pitchFamily="34" charset="0"/>
            </a:endParaRPr>
          </a:p>
        </p:txBody>
      </p:sp>
      <p:sp>
        <p:nvSpPr>
          <p:cNvPr id="9" name="CasellaDiTesto 8"/>
          <p:cNvSpPr txBox="1"/>
          <p:nvPr/>
        </p:nvSpPr>
        <p:spPr>
          <a:xfrm>
            <a:off x="0" y="0"/>
            <a:ext cx="9144000" cy="480131"/>
          </a:xfrm>
          <a:prstGeom prst="rect">
            <a:avLst/>
          </a:prstGeom>
          <a:noFill/>
          <a:ln w="28575">
            <a:solidFill>
              <a:srgbClr val="B8005C"/>
            </a:solidFill>
          </a:ln>
        </p:spPr>
        <p:txBody>
          <a:bodyPr wrap="square" rtlCol="0">
            <a:spAutoFit/>
          </a:bodyPr>
          <a:lstStyle/>
          <a:p>
            <a:pPr algn="ctr">
              <a:lnSpc>
                <a:spcPct val="90000"/>
              </a:lnSpc>
            </a:pPr>
            <a:r>
              <a:rPr lang="it-IT" sz="2800" b="1" dirty="0" smtClean="0">
                <a:latin typeface="Calibri" pitchFamily="34" charset="0"/>
              </a:rPr>
              <a:t>Spesa primaria della PA in Italia, trend e composizione </a:t>
            </a:r>
          </a:p>
        </p:txBody>
      </p:sp>
      <p:sp>
        <p:nvSpPr>
          <p:cNvPr id="11" name="CasellaDiTesto 10"/>
          <p:cNvSpPr txBox="1"/>
          <p:nvPr/>
        </p:nvSpPr>
        <p:spPr>
          <a:xfrm>
            <a:off x="142844" y="6197247"/>
            <a:ext cx="1332812" cy="650947"/>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Investimenti e </a:t>
            </a:r>
          </a:p>
          <a:p>
            <a:pPr>
              <a:lnSpc>
                <a:spcPct val="80000"/>
              </a:lnSpc>
            </a:pPr>
            <a:r>
              <a:rPr lang="it-IT" sz="1500" b="1" dirty="0" smtClean="0">
                <a:solidFill>
                  <a:schemeClr val="bg1"/>
                </a:solidFill>
                <a:latin typeface="Calibri" pitchFamily="34" charset="0"/>
              </a:rPr>
              <a:t>politiche </a:t>
            </a:r>
          </a:p>
          <a:p>
            <a:pPr>
              <a:lnSpc>
                <a:spcPct val="80000"/>
              </a:lnSpc>
            </a:pPr>
            <a:r>
              <a:rPr lang="it-IT" sz="1500" b="1" dirty="0" smtClean="0">
                <a:solidFill>
                  <a:schemeClr val="bg1"/>
                </a:solidFill>
                <a:latin typeface="Calibri" pitchFamily="34" charset="0"/>
              </a:rPr>
              <a:t>per la crescita</a:t>
            </a:r>
            <a:endParaRPr lang="it-IT" sz="1500" b="1" dirty="0">
              <a:solidFill>
                <a:schemeClr val="bg1"/>
              </a:solidFill>
              <a:latin typeface="Calibri" pitchFamily="34" charset="0"/>
            </a:endParaRPr>
          </a:p>
        </p:txBody>
      </p:sp>
      <p:pic>
        <p:nvPicPr>
          <p:cNvPr id="267" name="Immagine 266" descr="slide 3.jpg"/>
          <p:cNvPicPr>
            <a:picLocks noChangeAspect="1"/>
          </p:cNvPicPr>
          <p:nvPr/>
        </p:nvPicPr>
        <p:blipFill>
          <a:blip r:embed="rId2" cstate="print">
            <a:clrChange>
              <a:clrFrom>
                <a:srgbClr val="FFFFFF"/>
              </a:clrFrom>
              <a:clrTo>
                <a:srgbClr val="FFFFFF">
                  <a:alpha val="0"/>
                </a:srgbClr>
              </a:clrTo>
            </a:clrChange>
          </a:blip>
          <a:srcRect l="21650" t="21081" r="12201" b="29979"/>
          <a:stretch>
            <a:fillRect/>
          </a:stretch>
        </p:blipFill>
        <p:spPr>
          <a:xfrm>
            <a:off x="395536" y="571480"/>
            <a:ext cx="6712134" cy="3771428"/>
          </a:xfrm>
          <a:prstGeom prst="rect">
            <a:avLst/>
          </a:prstGeom>
        </p:spPr>
      </p:pic>
      <p:sp>
        <p:nvSpPr>
          <p:cNvPr id="270" name="CasellaDiTesto 269"/>
          <p:cNvSpPr txBox="1"/>
          <p:nvPr/>
        </p:nvSpPr>
        <p:spPr>
          <a:xfrm>
            <a:off x="1643042" y="6211669"/>
            <a:ext cx="1714512"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Manovre espansive e Legge di Bilancio</a:t>
            </a:r>
          </a:p>
        </p:txBody>
      </p:sp>
      <p:sp>
        <p:nvSpPr>
          <p:cNvPr id="271" name="CasellaDiTesto 270"/>
          <p:cNvSpPr txBox="1"/>
          <p:nvPr/>
        </p:nvSpPr>
        <p:spPr>
          <a:xfrm>
            <a:off x="3428992" y="6286520"/>
            <a:ext cx="2357454"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 La debolezza delle riforme?</a:t>
            </a:r>
            <a:endParaRPr lang="it-IT" sz="1500" b="1" dirty="0">
              <a:solidFill>
                <a:srgbClr val="B8005C"/>
              </a:solidFill>
              <a:latin typeface="Calibri" pitchFamily="34" charset="0"/>
            </a:endParaRPr>
          </a:p>
        </p:txBody>
      </p:sp>
      <p:sp>
        <p:nvSpPr>
          <p:cNvPr id="10" name="Rettangolo 9"/>
          <p:cNvSpPr/>
          <p:nvPr/>
        </p:nvSpPr>
        <p:spPr>
          <a:xfrm>
            <a:off x="576064" y="5805264"/>
            <a:ext cx="4572000" cy="341632"/>
          </a:xfrm>
          <a:prstGeom prst="rect">
            <a:avLst/>
          </a:prstGeom>
        </p:spPr>
        <p:txBody>
          <a:bodyPr>
            <a:spAutoFit/>
          </a:bodyPr>
          <a:lstStyle/>
          <a:p>
            <a:pPr>
              <a:lnSpc>
                <a:spcPct val="90000"/>
              </a:lnSpc>
            </a:pPr>
            <a:r>
              <a:rPr lang="it-IT" b="1" dirty="0" smtClean="0">
                <a:latin typeface="Calibri" pitchFamily="34" charset="0"/>
              </a:rPr>
              <a:t>* Spesa PA al netto degli interessi</a:t>
            </a:r>
            <a:endParaRPr lang="it-IT" b="1" dirty="0">
              <a:solidFill>
                <a:srgbClr val="C00000"/>
              </a:solidFill>
              <a:latin typeface="Calibri" pitchFamily="34" charset="0"/>
            </a:endParaRPr>
          </a:p>
        </p:txBody>
      </p:sp>
      <p:sp>
        <p:nvSpPr>
          <p:cNvPr id="12" name="CasellaDiTesto 11"/>
          <p:cNvSpPr txBox="1"/>
          <p:nvPr/>
        </p:nvSpPr>
        <p:spPr>
          <a:xfrm>
            <a:off x="7036232" y="1285860"/>
            <a:ext cx="2000264" cy="2585323"/>
          </a:xfrm>
          <a:prstGeom prst="rect">
            <a:avLst/>
          </a:prstGeom>
          <a:noFill/>
        </p:spPr>
        <p:txBody>
          <a:bodyPr wrap="square" rtlCol="0">
            <a:spAutoFit/>
          </a:bodyPr>
          <a:lstStyle/>
          <a:p>
            <a:r>
              <a:rPr lang="it-IT" dirty="0" smtClean="0">
                <a:solidFill>
                  <a:schemeClr val="tx2">
                    <a:lumMod val="75000"/>
                  </a:schemeClr>
                </a:solidFill>
              </a:rPr>
              <a:t>Nominale</a:t>
            </a:r>
          </a:p>
          <a:p>
            <a:endParaRPr lang="it-IT" dirty="0" smtClean="0"/>
          </a:p>
          <a:p>
            <a:endParaRPr lang="it-IT" dirty="0" smtClean="0"/>
          </a:p>
          <a:p>
            <a:r>
              <a:rPr lang="it-IT" dirty="0" smtClean="0">
                <a:solidFill>
                  <a:srgbClr val="C00000"/>
                </a:solidFill>
              </a:rPr>
              <a:t>Reale</a:t>
            </a:r>
          </a:p>
          <a:p>
            <a:endParaRPr lang="it-IT" dirty="0" smtClean="0"/>
          </a:p>
          <a:p>
            <a:endParaRPr lang="it-IT" dirty="0" smtClean="0"/>
          </a:p>
          <a:p>
            <a:r>
              <a:rPr lang="it-IT" dirty="0" smtClean="0">
                <a:solidFill>
                  <a:schemeClr val="accent3">
                    <a:lumMod val="75000"/>
                  </a:schemeClr>
                </a:solidFill>
              </a:rPr>
              <a:t>Reale al netto delle prestazioni sociali</a:t>
            </a:r>
            <a:endParaRPr lang="it-IT"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p:cNvSpPr>
            <a:spLocks noGrp="1"/>
          </p:cNvSpPr>
          <p:nvPr>
            <p:ph type="sldNum" sz="quarter" idx="4294967295"/>
          </p:nvPr>
        </p:nvSpPr>
        <p:spPr bwMode="auto">
          <a:xfrm>
            <a:off x="8128398" y="6470650"/>
            <a:ext cx="729853" cy="274638"/>
          </a:xfrm>
          <a:prstGeom prst="rect">
            <a:avLst/>
          </a:prstGeom>
          <a:noFill/>
          <a:ln>
            <a:miter lim="800000"/>
            <a:headEnd/>
            <a:tailEnd/>
          </a:ln>
        </p:spPr>
        <p:txBody>
          <a:bodyPr/>
          <a:lstStyle/>
          <a:p>
            <a:fld id="{953454C7-B08F-47DD-B1F9-959797896397}" type="slidenum">
              <a:rPr lang="en-US"/>
              <a:pPr/>
              <a:t>5</a:t>
            </a:fld>
            <a:endParaRPr lang="en-US"/>
          </a:p>
        </p:txBody>
      </p:sp>
      <p:sp>
        <p:nvSpPr>
          <p:cNvPr id="4" name="TextBox 3"/>
          <p:cNvSpPr txBox="1"/>
          <p:nvPr/>
        </p:nvSpPr>
        <p:spPr>
          <a:xfrm>
            <a:off x="571472" y="928670"/>
            <a:ext cx="8032976" cy="556114"/>
          </a:xfrm>
          <a:prstGeom prst="rect">
            <a:avLst/>
          </a:prstGeom>
          <a:solidFill>
            <a:schemeClr val="bg1"/>
          </a:solidFill>
          <a:ln w="28575">
            <a:noFill/>
          </a:ln>
        </p:spPr>
        <p:txBody>
          <a:bodyPr anchor="ctr"/>
          <a:lstStyle>
            <a:defPPr>
              <a:defRPr lang="en-US"/>
            </a:defPPr>
            <a:lvl1pPr algn="ctr" defTabSz="685800" eaLnBrk="1" fontAlgn="auto" hangingPunct="1">
              <a:lnSpc>
                <a:spcPct val="80000"/>
              </a:lnSpc>
              <a:spcAft>
                <a:spcPts val="0"/>
              </a:spcAft>
              <a:buNone/>
              <a:defRPr sz="2100" b="1" kern="0" cap="all" spc="75" baseline="0">
                <a:solidFill>
                  <a:schemeClr val="tx1">
                    <a:lumMod val="90000"/>
                    <a:lumOff val="10000"/>
                  </a:schemeClr>
                </a:solidFill>
                <a:latin typeface="Calibri" panose="020F0502020204030204" pitchFamily="34" charset="0"/>
                <a:ea typeface="+mj-ea"/>
                <a:cs typeface="Calibri" panose="020F0502020204030204" pitchFamily="34" charset="0"/>
              </a:defRPr>
            </a:lvl1pPr>
            <a:lvl2pPr>
              <a:defRPr>
                <a:solidFill>
                  <a:schemeClr val="tx1"/>
                </a:solidFill>
                <a:latin typeface="Tw Cen MT"/>
              </a:defRPr>
            </a:lvl2pPr>
            <a:lvl3pPr>
              <a:defRPr>
                <a:solidFill>
                  <a:schemeClr val="tx1"/>
                </a:solidFill>
                <a:latin typeface="Tw Cen MT"/>
              </a:defRPr>
            </a:lvl3pPr>
            <a:lvl4pPr>
              <a:defRPr>
                <a:solidFill>
                  <a:schemeClr val="tx1"/>
                </a:solidFill>
                <a:latin typeface="Tw Cen MT"/>
              </a:defRPr>
            </a:lvl4pPr>
            <a:lvl5pPr>
              <a:defRPr>
                <a:solidFill>
                  <a:schemeClr val="tx1"/>
                </a:solidFill>
                <a:latin typeface="Tw Cen MT"/>
              </a:defRPr>
            </a:lvl5pPr>
            <a:lvl6pPr>
              <a:defRPr>
                <a:solidFill>
                  <a:schemeClr val="tx1"/>
                </a:solidFill>
                <a:latin typeface="Tw Cen MT"/>
              </a:defRPr>
            </a:lvl6pPr>
            <a:lvl7pPr>
              <a:defRPr>
                <a:solidFill>
                  <a:schemeClr val="tx1"/>
                </a:solidFill>
                <a:latin typeface="Tw Cen MT"/>
              </a:defRPr>
            </a:lvl7pPr>
            <a:lvl8pPr>
              <a:defRPr>
                <a:solidFill>
                  <a:schemeClr val="tx1"/>
                </a:solidFill>
                <a:latin typeface="Tw Cen MT"/>
              </a:defRPr>
            </a:lvl8pPr>
            <a:lvl9pPr>
              <a:defRPr>
                <a:solidFill>
                  <a:schemeClr val="tx1"/>
                </a:solidFill>
                <a:latin typeface="Tw Cen MT"/>
              </a:defRPr>
            </a:lvl9pPr>
          </a:lstStyle>
          <a:p>
            <a:pPr>
              <a:defRPr/>
            </a:pPr>
            <a:endParaRPr lang="en-US" sz="2000" cap="none" spc="0" dirty="0" smtClean="0"/>
          </a:p>
        </p:txBody>
      </p:sp>
      <p:sp>
        <p:nvSpPr>
          <p:cNvPr id="8" name="CasellaDiTesto 7"/>
          <p:cNvSpPr txBox="1"/>
          <p:nvPr/>
        </p:nvSpPr>
        <p:spPr>
          <a:xfrm>
            <a:off x="467544" y="5301208"/>
            <a:ext cx="8280920" cy="430887"/>
          </a:xfrm>
          <a:prstGeom prst="rect">
            <a:avLst/>
          </a:prstGeom>
          <a:noFill/>
          <a:ln>
            <a:solidFill>
              <a:srgbClr val="B8005C"/>
            </a:solidFill>
          </a:ln>
        </p:spPr>
        <p:txBody>
          <a:bodyPr wrap="square" rtlCol="0">
            <a:spAutoFit/>
          </a:bodyPr>
          <a:lstStyle/>
          <a:p>
            <a:pPr algn="ctr"/>
            <a:r>
              <a:rPr lang="it-IT" sz="2200" b="1" dirty="0" smtClean="0">
                <a:latin typeface="Calibri" pitchFamily="34" charset="0"/>
              </a:rPr>
              <a:t>Si riducono tutte le voci di spesa mentre cresce la spesa previdenziale</a:t>
            </a:r>
            <a:endParaRPr lang="it-IT" sz="2200" b="1" dirty="0">
              <a:latin typeface="Calibri" pitchFamily="34" charset="0"/>
            </a:endParaRPr>
          </a:p>
        </p:txBody>
      </p:sp>
      <p:graphicFrame>
        <p:nvGraphicFramePr>
          <p:cNvPr id="268" name="Tabella 267"/>
          <p:cNvGraphicFramePr>
            <a:graphicFrameLocks noGrp="1"/>
          </p:cNvGraphicFramePr>
          <p:nvPr/>
        </p:nvGraphicFramePr>
        <p:xfrm>
          <a:off x="395537" y="764704"/>
          <a:ext cx="8424934" cy="4236000"/>
        </p:xfrm>
        <a:graphic>
          <a:graphicData uri="http://schemas.openxmlformats.org/drawingml/2006/table">
            <a:tbl>
              <a:tblPr/>
              <a:tblGrid>
                <a:gridCol w="3244738"/>
                <a:gridCol w="1024654"/>
                <a:gridCol w="1024654"/>
                <a:gridCol w="1024654"/>
                <a:gridCol w="1024654"/>
                <a:gridCol w="1081580"/>
              </a:tblGrid>
              <a:tr h="282400">
                <a:tc rowSpan="2">
                  <a:txBody>
                    <a:bodyPr/>
                    <a:lstStyle/>
                    <a:p>
                      <a:pPr>
                        <a:lnSpc>
                          <a:spcPct val="115000"/>
                        </a:lnSpc>
                        <a:spcAft>
                          <a:spcPts val="0"/>
                        </a:spcAft>
                      </a:pPr>
                      <a:endParaRPr lang="it-IT" sz="1400" b="1" dirty="0">
                        <a:solidFill>
                          <a:schemeClr val="bg1"/>
                        </a:solidFill>
                        <a:latin typeface="Calibri"/>
                        <a:ea typeface="Verdana"/>
                        <a:cs typeface="Verdana"/>
                      </a:endParaRPr>
                    </a:p>
                  </a:txBody>
                  <a:tcPr marL="18000" marR="36000" marT="0" marB="0">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algn="ctr">
                        <a:lnSpc>
                          <a:spcPct val="115000"/>
                        </a:lnSpc>
                        <a:spcAft>
                          <a:spcPts val="0"/>
                        </a:spcAft>
                      </a:pPr>
                      <a:r>
                        <a:rPr lang="it-IT" sz="1600" b="1" spc="-5" dirty="0">
                          <a:solidFill>
                            <a:schemeClr val="bg1"/>
                          </a:solidFill>
                          <a:latin typeface="Calibri"/>
                          <a:ea typeface="Arial"/>
                          <a:cs typeface="Arial"/>
                        </a:rPr>
                        <a:t>1999</a:t>
                      </a:r>
                      <a:endParaRPr lang="it-IT" sz="1600" b="1" dirty="0">
                        <a:solidFill>
                          <a:schemeClr val="bg1"/>
                        </a:solidFill>
                        <a:latin typeface="Calibri"/>
                        <a:ea typeface="Calibri"/>
                        <a:cs typeface="Times New Roman"/>
                      </a:endParaRPr>
                    </a:p>
                  </a:txBody>
                  <a:tcPr marL="18000" marR="360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it-IT"/>
                    </a:p>
                  </a:txBody>
                  <a:tcPr/>
                </a:tc>
                <a:tc gridSpan="2">
                  <a:txBody>
                    <a:bodyPr/>
                    <a:lstStyle/>
                    <a:p>
                      <a:pPr algn="ctr">
                        <a:lnSpc>
                          <a:spcPct val="115000"/>
                        </a:lnSpc>
                        <a:spcAft>
                          <a:spcPts val="0"/>
                        </a:spcAft>
                      </a:pPr>
                      <a:r>
                        <a:rPr lang="it-IT" sz="1600" b="1" spc="-5" dirty="0">
                          <a:solidFill>
                            <a:schemeClr val="bg1"/>
                          </a:solidFill>
                          <a:latin typeface="Calibri"/>
                          <a:ea typeface="Arial"/>
                          <a:cs typeface="Arial"/>
                        </a:rPr>
                        <a:t>2015</a:t>
                      </a:r>
                      <a:endParaRPr lang="it-IT" sz="1600" b="1" dirty="0">
                        <a:solidFill>
                          <a:schemeClr val="bg1"/>
                        </a:solidFill>
                        <a:latin typeface="Calibri"/>
                        <a:ea typeface="Calibri"/>
                        <a:cs typeface="Times New Roman"/>
                      </a:endParaRPr>
                    </a:p>
                  </a:txBody>
                  <a:tcPr marL="18000" marR="360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it-IT"/>
                    </a:p>
                  </a:txBody>
                  <a:tcPr/>
                </a:tc>
                <a:tc rowSpan="2">
                  <a:txBody>
                    <a:bodyPr/>
                    <a:lstStyle/>
                    <a:p>
                      <a:pPr algn="r">
                        <a:lnSpc>
                          <a:spcPct val="115000"/>
                        </a:lnSpc>
                        <a:spcAft>
                          <a:spcPts val="0"/>
                        </a:spcAft>
                      </a:pPr>
                      <a:r>
                        <a:rPr lang="it-IT" sz="1600" b="1" spc="5" dirty="0">
                          <a:solidFill>
                            <a:schemeClr val="bg1"/>
                          </a:solidFill>
                          <a:latin typeface="Calibri"/>
                          <a:ea typeface="Arial"/>
                          <a:cs typeface="Arial"/>
                        </a:rPr>
                        <a:t>Differenza </a:t>
                      </a:r>
                      <a:endParaRPr lang="it-IT" sz="1600" b="1" spc="5" dirty="0" smtClean="0">
                        <a:solidFill>
                          <a:schemeClr val="bg1"/>
                        </a:solidFill>
                        <a:latin typeface="Calibri"/>
                        <a:ea typeface="Arial"/>
                        <a:cs typeface="Arial"/>
                      </a:endParaRPr>
                    </a:p>
                    <a:p>
                      <a:pPr algn="r">
                        <a:lnSpc>
                          <a:spcPct val="115000"/>
                        </a:lnSpc>
                        <a:spcAft>
                          <a:spcPts val="0"/>
                        </a:spcAft>
                      </a:pPr>
                      <a:r>
                        <a:rPr lang="it-IT" sz="1600" b="1" spc="5" dirty="0" smtClean="0">
                          <a:solidFill>
                            <a:schemeClr val="bg1"/>
                          </a:solidFill>
                          <a:latin typeface="Calibri"/>
                          <a:ea typeface="Arial"/>
                          <a:cs typeface="Arial"/>
                        </a:rPr>
                        <a:t>quota</a:t>
                      </a:r>
                      <a:endParaRPr lang="it-IT" sz="1600" b="1" dirty="0">
                        <a:solidFill>
                          <a:schemeClr val="bg1"/>
                        </a:solidFill>
                        <a:latin typeface="Calibri"/>
                        <a:ea typeface="Calibri"/>
                        <a:cs typeface="Times New Roman"/>
                      </a:endParaRPr>
                    </a:p>
                  </a:txBody>
                  <a:tcPr marL="18000" marR="3600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r>
              <a:tr h="282400">
                <a:tc vMerge="1">
                  <a:txBody>
                    <a:bodyPr/>
                    <a:lstStyle/>
                    <a:p>
                      <a:endParaRPr lang="it-IT"/>
                    </a:p>
                  </a:txBody>
                  <a:tcPr/>
                </a:tc>
                <a:tc>
                  <a:txBody>
                    <a:bodyPr/>
                    <a:lstStyle/>
                    <a:p>
                      <a:pPr algn="r">
                        <a:lnSpc>
                          <a:spcPct val="115000"/>
                        </a:lnSpc>
                        <a:spcAft>
                          <a:spcPts val="0"/>
                        </a:spcAft>
                      </a:pPr>
                      <a:r>
                        <a:rPr lang="it-IT" sz="1600" b="1" spc="-5" dirty="0">
                          <a:solidFill>
                            <a:schemeClr val="bg1"/>
                          </a:solidFill>
                          <a:latin typeface="Calibri"/>
                          <a:ea typeface="Arial"/>
                          <a:cs typeface="Arial"/>
                        </a:rPr>
                        <a:t>Milioni</a:t>
                      </a:r>
                      <a:endParaRPr lang="it-IT" sz="1600" b="1" dirty="0">
                        <a:solidFill>
                          <a:schemeClr val="bg1"/>
                        </a:solidFill>
                        <a:latin typeface="Calibri"/>
                        <a:ea typeface="Calibri"/>
                        <a:cs typeface="Times New Roman"/>
                      </a:endParaRPr>
                    </a:p>
                  </a:txBody>
                  <a:tcPr marL="18000" marR="360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a:lnSpc>
                          <a:spcPct val="115000"/>
                        </a:lnSpc>
                        <a:spcAft>
                          <a:spcPts val="0"/>
                        </a:spcAft>
                      </a:pPr>
                      <a:r>
                        <a:rPr lang="it-IT" sz="1600" b="1" dirty="0">
                          <a:solidFill>
                            <a:schemeClr val="bg1"/>
                          </a:solidFill>
                          <a:latin typeface="Calibri"/>
                          <a:ea typeface="Arial"/>
                          <a:cs typeface="Arial"/>
                        </a:rPr>
                        <a:t>Quota %</a:t>
                      </a:r>
                      <a:endParaRPr lang="it-IT" sz="1600" b="1" dirty="0">
                        <a:solidFill>
                          <a:schemeClr val="bg1"/>
                        </a:solidFill>
                        <a:latin typeface="Calibri"/>
                        <a:ea typeface="Calibri"/>
                        <a:cs typeface="Times New Roman"/>
                      </a:endParaRPr>
                    </a:p>
                  </a:txBody>
                  <a:tcPr marL="18000" marR="360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a:lnSpc>
                          <a:spcPct val="115000"/>
                        </a:lnSpc>
                        <a:spcAft>
                          <a:spcPts val="0"/>
                        </a:spcAft>
                      </a:pPr>
                      <a:r>
                        <a:rPr lang="it-IT" sz="1600" b="1" spc="-5" dirty="0">
                          <a:solidFill>
                            <a:schemeClr val="bg1"/>
                          </a:solidFill>
                          <a:latin typeface="Calibri"/>
                          <a:ea typeface="Arial"/>
                          <a:cs typeface="Arial"/>
                        </a:rPr>
                        <a:t>Milioni</a:t>
                      </a:r>
                      <a:endParaRPr lang="it-IT" sz="1600" b="1" dirty="0">
                        <a:solidFill>
                          <a:schemeClr val="bg1"/>
                        </a:solidFill>
                        <a:latin typeface="Calibri"/>
                        <a:ea typeface="Calibri"/>
                        <a:cs typeface="Times New Roman"/>
                      </a:endParaRPr>
                    </a:p>
                  </a:txBody>
                  <a:tcPr marL="18000" marR="360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a:lnSpc>
                          <a:spcPct val="115000"/>
                        </a:lnSpc>
                        <a:spcAft>
                          <a:spcPts val="0"/>
                        </a:spcAft>
                      </a:pPr>
                      <a:r>
                        <a:rPr lang="it-IT" sz="1600" b="1" dirty="0">
                          <a:solidFill>
                            <a:schemeClr val="bg1"/>
                          </a:solidFill>
                          <a:latin typeface="Calibri"/>
                          <a:ea typeface="Arial"/>
                          <a:cs typeface="Arial"/>
                        </a:rPr>
                        <a:t>Quota %</a:t>
                      </a:r>
                      <a:endParaRPr lang="it-IT" sz="1600" b="1" dirty="0">
                        <a:solidFill>
                          <a:schemeClr val="bg1"/>
                        </a:solidFill>
                        <a:latin typeface="Calibri"/>
                        <a:ea typeface="Calibri"/>
                        <a:cs typeface="Times New Roman"/>
                      </a:endParaRPr>
                    </a:p>
                  </a:txBody>
                  <a:tcPr marL="18000" marR="360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endParaRPr lang="it-IT"/>
                    </a:p>
                  </a:txBody>
                  <a:tcPr/>
                </a:tc>
              </a:tr>
              <a:tr h="282400">
                <a:tc>
                  <a:txBody>
                    <a:bodyPr/>
                    <a:lstStyle/>
                    <a:p>
                      <a:pPr>
                        <a:lnSpc>
                          <a:spcPct val="115000"/>
                        </a:lnSpc>
                        <a:spcAft>
                          <a:spcPts val="0"/>
                        </a:spcAft>
                      </a:pPr>
                      <a:r>
                        <a:rPr lang="it-IT" sz="1600" b="1" dirty="0">
                          <a:latin typeface="Calibri"/>
                          <a:ea typeface="Verdana"/>
                          <a:cs typeface="Verdana"/>
                        </a:rPr>
                        <a:t>I</a:t>
                      </a:r>
                      <a:r>
                        <a:rPr lang="it-IT" sz="1600" b="1" spc="20" dirty="0">
                          <a:latin typeface="Calibri"/>
                          <a:ea typeface="Verdana"/>
                          <a:cs typeface="Verdana"/>
                        </a:rPr>
                        <a:t> </a:t>
                      </a:r>
                      <a:r>
                        <a:rPr lang="it-IT" sz="1600" b="1" dirty="0">
                          <a:latin typeface="Calibri"/>
                          <a:ea typeface="Verdana"/>
                          <a:cs typeface="Verdana"/>
                        </a:rPr>
                        <a:t>g</a:t>
                      </a:r>
                      <a:r>
                        <a:rPr lang="it-IT" sz="1600" b="1" spc="-5" dirty="0">
                          <a:latin typeface="Calibri"/>
                          <a:ea typeface="Verdana"/>
                          <a:cs typeface="Verdana"/>
                        </a:rPr>
                        <a:t>e</a:t>
                      </a:r>
                      <a:r>
                        <a:rPr lang="it-IT" sz="1600" b="1" dirty="0">
                          <a:latin typeface="Calibri"/>
                          <a:ea typeface="Verdana"/>
                          <a:cs typeface="Verdana"/>
                        </a:rPr>
                        <a:t>ne</a:t>
                      </a:r>
                      <a:r>
                        <a:rPr lang="it-IT" sz="1600" b="1" spc="-5" dirty="0">
                          <a:latin typeface="Calibri"/>
                          <a:ea typeface="Verdana"/>
                          <a:cs typeface="Verdana"/>
                        </a:rPr>
                        <a:t>ra</a:t>
                      </a:r>
                      <a:r>
                        <a:rPr lang="it-IT" sz="1600" b="1" dirty="0">
                          <a:latin typeface="Calibri"/>
                          <a:ea typeface="Verdana"/>
                          <a:cs typeface="Verdana"/>
                        </a:rPr>
                        <a:t>li</a:t>
                      </a:r>
                      <a:r>
                        <a:rPr lang="it-IT" sz="1600" b="1" spc="-275"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tcPr>
                </a:tc>
                <a:tc>
                  <a:txBody>
                    <a:bodyPr/>
                    <a:lstStyle/>
                    <a:p>
                      <a:pPr algn="r">
                        <a:lnSpc>
                          <a:spcPct val="115000"/>
                        </a:lnSpc>
                        <a:spcAft>
                          <a:spcPts val="0"/>
                        </a:spcAft>
                      </a:pPr>
                      <a:r>
                        <a:rPr lang="it-IT" sz="1600" spc="-5" dirty="0">
                          <a:latin typeface="Calibri"/>
                          <a:ea typeface="Arial"/>
                          <a:cs typeface="Arial"/>
                        </a:rPr>
                        <a:t>1</a:t>
                      </a:r>
                      <a:r>
                        <a:rPr lang="it-IT" sz="1600" dirty="0">
                          <a:latin typeface="Calibri"/>
                          <a:ea typeface="Arial"/>
                          <a:cs typeface="Arial"/>
                        </a:rPr>
                        <a:t>2</a:t>
                      </a:r>
                      <a:r>
                        <a:rPr lang="it-IT" sz="1600" spc="-5" dirty="0">
                          <a:latin typeface="Calibri"/>
                          <a:ea typeface="Arial"/>
                          <a:cs typeface="Arial"/>
                        </a:rPr>
                        <a:t>0.</a:t>
                      </a:r>
                      <a:r>
                        <a:rPr lang="it-IT" sz="1600" dirty="0">
                          <a:latin typeface="Calibri"/>
                          <a:ea typeface="Arial"/>
                          <a:cs typeface="Arial"/>
                        </a:rPr>
                        <a:t>2</a:t>
                      </a:r>
                      <a:r>
                        <a:rPr lang="it-IT" sz="1600" spc="-5" dirty="0">
                          <a:latin typeface="Calibri"/>
                          <a:ea typeface="Arial"/>
                          <a:cs typeface="Arial"/>
                        </a:rPr>
                        <a:t>4</a:t>
                      </a:r>
                      <a:r>
                        <a:rPr lang="it-IT" sz="1600" dirty="0">
                          <a:latin typeface="Calibri"/>
                          <a:ea typeface="Arial"/>
                          <a:cs typeface="Arial"/>
                        </a:rPr>
                        <a:t>2</a:t>
                      </a:r>
                      <a:r>
                        <a:rPr lang="it-IT" sz="1600" spc="-22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tcPr>
                </a:tc>
                <a:tc>
                  <a:txBody>
                    <a:bodyPr/>
                    <a:lstStyle/>
                    <a:p>
                      <a:pPr algn="r">
                        <a:lnSpc>
                          <a:spcPct val="115000"/>
                        </a:lnSpc>
                        <a:spcAft>
                          <a:spcPts val="0"/>
                        </a:spcAft>
                      </a:pPr>
                      <a:r>
                        <a:rPr lang="it-IT" sz="1600" dirty="0">
                          <a:latin typeface="Calibri"/>
                          <a:ea typeface="Arial"/>
                          <a:cs typeface="Arial"/>
                        </a:rPr>
                        <a:t>2</a:t>
                      </a:r>
                      <a:r>
                        <a:rPr lang="it-IT" sz="1600" spc="-5" dirty="0">
                          <a:latin typeface="Calibri"/>
                          <a:ea typeface="Arial"/>
                          <a:cs typeface="Arial"/>
                        </a:rPr>
                        <a:t>1,</a:t>
                      </a:r>
                      <a:r>
                        <a:rPr lang="it-IT" sz="1600" dirty="0">
                          <a:latin typeface="Calibri"/>
                          <a:ea typeface="Arial"/>
                          <a:cs typeface="Arial"/>
                        </a:rPr>
                        <a:t>7</a:t>
                      </a:r>
                      <a:r>
                        <a:rPr lang="it-IT" sz="1600" spc="-26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tcPr>
                </a:tc>
                <a:tc>
                  <a:txBody>
                    <a:bodyPr/>
                    <a:lstStyle/>
                    <a:p>
                      <a:pPr algn="r">
                        <a:lnSpc>
                          <a:spcPct val="115000"/>
                        </a:lnSpc>
                        <a:spcAft>
                          <a:spcPts val="0"/>
                        </a:spcAft>
                      </a:pPr>
                      <a:r>
                        <a:rPr lang="it-IT" sz="1600" spc="-5" dirty="0">
                          <a:latin typeface="Calibri"/>
                          <a:ea typeface="Arial"/>
                          <a:cs typeface="Arial"/>
                        </a:rPr>
                        <a:t>1</a:t>
                      </a:r>
                      <a:r>
                        <a:rPr lang="it-IT" sz="1600" dirty="0">
                          <a:latin typeface="Calibri"/>
                          <a:ea typeface="Arial"/>
                          <a:cs typeface="Arial"/>
                        </a:rPr>
                        <a:t>3</a:t>
                      </a:r>
                      <a:r>
                        <a:rPr lang="it-IT" sz="1600" spc="-5" dirty="0">
                          <a:latin typeface="Calibri"/>
                          <a:ea typeface="Arial"/>
                          <a:cs typeface="Arial"/>
                        </a:rPr>
                        <a:t>7.</a:t>
                      </a:r>
                      <a:r>
                        <a:rPr lang="it-IT" sz="1600" dirty="0">
                          <a:latin typeface="Calibri"/>
                          <a:ea typeface="Arial"/>
                          <a:cs typeface="Arial"/>
                        </a:rPr>
                        <a:t>7</a:t>
                      </a:r>
                      <a:r>
                        <a:rPr lang="it-IT" sz="1600" spc="-5" dirty="0">
                          <a:latin typeface="Calibri"/>
                          <a:ea typeface="Arial"/>
                          <a:cs typeface="Arial"/>
                        </a:rPr>
                        <a:t>6</a:t>
                      </a:r>
                      <a:r>
                        <a:rPr lang="it-IT" sz="1600" dirty="0">
                          <a:latin typeface="Calibri"/>
                          <a:ea typeface="Arial"/>
                          <a:cs typeface="Arial"/>
                        </a:rPr>
                        <a:t>9</a:t>
                      </a:r>
                      <a:r>
                        <a:rPr lang="it-IT" sz="1600" spc="-22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tcPr>
                </a:tc>
                <a:tc>
                  <a:txBody>
                    <a:bodyPr/>
                    <a:lstStyle/>
                    <a:p>
                      <a:pPr algn="r">
                        <a:lnSpc>
                          <a:spcPct val="115000"/>
                        </a:lnSpc>
                        <a:spcAft>
                          <a:spcPts val="0"/>
                        </a:spcAft>
                      </a:pPr>
                      <a:r>
                        <a:rPr lang="it-IT" sz="1600" dirty="0">
                          <a:latin typeface="Calibri"/>
                          <a:ea typeface="Arial"/>
                          <a:cs typeface="Arial"/>
                        </a:rPr>
                        <a:t>1</a:t>
                      </a:r>
                      <a:r>
                        <a:rPr lang="it-IT" sz="1600" spc="-5" dirty="0">
                          <a:latin typeface="Calibri"/>
                          <a:ea typeface="Arial"/>
                          <a:cs typeface="Arial"/>
                        </a:rPr>
                        <a:t>6,</a:t>
                      </a:r>
                      <a:r>
                        <a:rPr lang="it-IT" sz="1600" dirty="0">
                          <a:latin typeface="Calibri"/>
                          <a:ea typeface="Arial"/>
                          <a:cs typeface="Arial"/>
                        </a:rPr>
                        <a:t>6</a:t>
                      </a:r>
                      <a:r>
                        <a:rPr lang="it-IT" sz="1600" spc="-26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tcPr>
                </a:tc>
                <a:tc>
                  <a:txBody>
                    <a:bodyPr/>
                    <a:lstStyle/>
                    <a:p>
                      <a:pPr algn="r">
                        <a:lnSpc>
                          <a:spcPct val="115000"/>
                        </a:lnSpc>
                        <a:spcAft>
                          <a:spcPts val="0"/>
                        </a:spcAft>
                      </a:pPr>
                      <a:r>
                        <a:rPr lang="it-IT" sz="1600" b="0" spc="5" dirty="0">
                          <a:solidFill>
                            <a:schemeClr val="tx1"/>
                          </a:solidFill>
                          <a:latin typeface="Calibri"/>
                          <a:ea typeface="Arial"/>
                          <a:cs typeface="Arial"/>
                        </a:rPr>
                        <a:t>-</a:t>
                      </a:r>
                      <a:r>
                        <a:rPr lang="it-IT" sz="1600" b="0" spc="-5" dirty="0">
                          <a:solidFill>
                            <a:schemeClr val="tx1"/>
                          </a:solidFill>
                          <a:latin typeface="Calibri"/>
                          <a:ea typeface="Arial"/>
                          <a:cs typeface="Arial"/>
                        </a:rPr>
                        <a:t>5</a:t>
                      </a:r>
                      <a:r>
                        <a:rPr lang="it-IT" sz="1600" b="0" spc="5" dirty="0">
                          <a:solidFill>
                            <a:schemeClr val="tx1"/>
                          </a:solidFill>
                          <a:latin typeface="Calibri"/>
                          <a:ea typeface="Arial"/>
                          <a:cs typeface="Arial"/>
                        </a:rPr>
                        <a:t>,0 </a:t>
                      </a:r>
                      <a:endParaRPr lang="it-IT" sz="1600" b="0" dirty="0">
                        <a:solidFill>
                          <a:schemeClr val="tx1"/>
                        </a:solidFill>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a:noFill/>
                    </a:lnB>
                  </a:tcPr>
                </a:tc>
              </a:tr>
              <a:tr h="282400">
                <a:tc>
                  <a:txBody>
                    <a:bodyPr/>
                    <a:lstStyle/>
                    <a:p>
                      <a:pPr>
                        <a:lnSpc>
                          <a:spcPct val="115000"/>
                        </a:lnSpc>
                        <a:spcAft>
                          <a:spcPts val="0"/>
                        </a:spcAft>
                      </a:pPr>
                      <a:r>
                        <a:rPr lang="it-IT" sz="1600" i="1">
                          <a:solidFill>
                            <a:srgbClr val="000000"/>
                          </a:solidFill>
                          <a:latin typeface="Calibri"/>
                          <a:ea typeface="Verdana"/>
                          <a:cs typeface="Verdana"/>
                        </a:rPr>
                        <a:t>Di</a:t>
                      </a:r>
                      <a:r>
                        <a:rPr lang="it-IT" sz="1600" i="1" spc="30">
                          <a:solidFill>
                            <a:srgbClr val="000000"/>
                          </a:solidFill>
                          <a:latin typeface="Calibri"/>
                          <a:ea typeface="Verdana"/>
                          <a:cs typeface="Verdana"/>
                        </a:rPr>
                        <a:t> </a:t>
                      </a:r>
                      <a:r>
                        <a:rPr lang="it-IT" sz="1600" i="1" spc="-5">
                          <a:solidFill>
                            <a:srgbClr val="000000"/>
                          </a:solidFill>
                          <a:latin typeface="Calibri"/>
                          <a:ea typeface="Verdana"/>
                          <a:cs typeface="Verdana"/>
                        </a:rPr>
                        <a:t>c</a:t>
                      </a:r>
                      <a:r>
                        <a:rPr lang="it-IT" sz="1600" i="1" spc="10">
                          <a:solidFill>
                            <a:srgbClr val="000000"/>
                          </a:solidFill>
                          <a:latin typeface="Calibri"/>
                          <a:ea typeface="Verdana"/>
                          <a:cs typeface="Verdana"/>
                        </a:rPr>
                        <a:t>u</a:t>
                      </a:r>
                      <a:r>
                        <a:rPr lang="it-IT" sz="1600" i="1">
                          <a:solidFill>
                            <a:srgbClr val="000000"/>
                          </a:solidFill>
                          <a:latin typeface="Calibri"/>
                          <a:ea typeface="Verdana"/>
                          <a:cs typeface="Verdana"/>
                        </a:rPr>
                        <a:t>i:</a:t>
                      </a:r>
                      <a:r>
                        <a:rPr lang="it-IT" sz="1600" i="1" spc="65">
                          <a:solidFill>
                            <a:srgbClr val="000000"/>
                          </a:solidFill>
                          <a:latin typeface="Calibri"/>
                          <a:ea typeface="Verdana"/>
                          <a:cs typeface="Verdana"/>
                        </a:rPr>
                        <a:t> </a:t>
                      </a:r>
                      <a:r>
                        <a:rPr lang="it-IT" sz="1600" i="1">
                          <a:solidFill>
                            <a:srgbClr val="000000"/>
                          </a:solidFill>
                          <a:latin typeface="Calibri"/>
                          <a:ea typeface="Verdana"/>
                          <a:cs typeface="Verdana"/>
                        </a:rPr>
                        <a:t>i</a:t>
                      </a:r>
                      <a:r>
                        <a:rPr lang="it-IT" sz="1600" i="1" spc="10">
                          <a:solidFill>
                            <a:srgbClr val="000000"/>
                          </a:solidFill>
                          <a:latin typeface="Calibri"/>
                          <a:ea typeface="Verdana"/>
                          <a:cs typeface="Verdana"/>
                        </a:rPr>
                        <a:t>n</a:t>
                      </a:r>
                      <a:r>
                        <a:rPr lang="it-IT" sz="1600" i="1">
                          <a:solidFill>
                            <a:srgbClr val="000000"/>
                          </a:solidFill>
                          <a:latin typeface="Calibri"/>
                          <a:ea typeface="Verdana"/>
                          <a:cs typeface="Verdana"/>
                        </a:rPr>
                        <a:t>t</a:t>
                      </a:r>
                      <a:r>
                        <a:rPr lang="it-IT" sz="1600" i="1" spc="-5">
                          <a:solidFill>
                            <a:srgbClr val="000000"/>
                          </a:solidFill>
                          <a:latin typeface="Calibri"/>
                          <a:ea typeface="Verdana"/>
                          <a:cs typeface="Verdana"/>
                        </a:rPr>
                        <a:t>e</a:t>
                      </a:r>
                      <a:r>
                        <a:rPr lang="it-IT" sz="1600" i="1" spc="-10">
                          <a:solidFill>
                            <a:srgbClr val="000000"/>
                          </a:solidFill>
                          <a:latin typeface="Calibri"/>
                          <a:ea typeface="Verdana"/>
                          <a:cs typeface="Verdana"/>
                        </a:rPr>
                        <a:t>r</a:t>
                      </a:r>
                      <a:r>
                        <a:rPr lang="it-IT" sz="1600" i="1" spc="-5">
                          <a:solidFill>
                            <a:srgbClr val="000000"/>
                          </a:solidFill>
                          <a:latin typeface="Calibri"/>
                          <a:ea typeface="Verdana"/>
                          <a:cs typeface="Verdana"/>
                        </a:rPr>
                        <a:t>e</a:t>
                      </a:r>
                      <a:r>
                        <a:rPr lang="it-IT" sz="1600" i="1">
                          <a:solidFill>
                            <a:srgbClr val="000000"/>
                          </a:solidFill>
                          <a:latin typeface="Calibri"/>
                          <a:ea typeface="Verdana"/>
                          <a:cs typeface="Verdana"/>
                        </a:rPr>
                        <a:t>ssi</a:t>
                      </a:r>
                      <a:r>
                        <a:rPr lang="it-IT" sz="1600" i="1" spc="-295">
                          <a:solidFill>
                            <a:srgbClr val="000000"/>
                          </a:solidFill>
                          <a:latin typeface="Calibri"/>
                          <a:ea typeface="Verdana"/>
                          <a:cs typeface="Verdana"/>
                        </a:rPr>
                        <a:t> </a:t>
                      </a:r>
                      <a:endParaRPr lang="it-IT" sz="160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solidFill>
                            <a:srgbClr val="000000"/>
                          </a:solidFill>
                          <a:latin typeface="Calibri"/>
                          <a:ea typeface="Arial"/>
                          <a:cs typeface="Arial"/>
                        </a:rPr>
                        <a:t>7</a:t>
                      </a:r>
                      <a:r>
                        <a:rPr lang="it-IT" sz="1600" spc="-5" dirty="0">
                          <a:solidFill>
                            <a:srgbClr val="000000"/>
                          </a:solidFill>
                          <a:latin typeface="Calibri"/>
                          <a:ea typeface="Arial"/>
                          <a:cs typeface="Arial"/>
                        </a:rPr>
                        <a:t>2</a:t>
                      </a:r>
                      <a:r>
                        <a:rPr lang="it-IT" sz="1600" dirty="0">
                          <a:solidFill>
                            <a:srgbClr val="000000"/>
                          </a:solidFill>
                          <a:latin typeface="Calibri"/>
                          <a:ea typeface="Arial"/>
                          <a:cs typeface="Arial"/>
                        </a:rPr>
                        <a:t>.7</a:t>
                      </a:r>
                      <a:r>
                        <a:rPr lang="it-IT" sz="1600" spc="-5" dirty="0">
                          <a:solidFill>
                            <a:srgbClr val="000000"/>
                          </a:solidFill>
                          <a:latin typeface="Calibri"/>
                          <a:ea typeface="Arial"/>
                          <a:cs typeface="Arial"/>
                        </a:rPr>
                        <a:t>9</a:t>
                      </a:r>
                      <a:r>
                        <a:rPr lang="it-IT" sz="1600" dirty="0">
                          <a:solidFill>
                            <a:srgbClr val="000000"/>
                          </a:solidFill>
                          <a:latin typeface="Calibri"/>
                          <a:ea typeface="Arial"/>
                          <a:cs typeface="Arial"/>
                        </a:rPr>
                        <a:t>7</a:t>
                      </a:r>
                      <a:r>
                        <a:rPr lang="it-IT" sz="1600" spc="-240" dirty="0">
                          <a:solidFill>
                            <a:srgbClr val="000000"/>
                          </a:solidFill>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solidFill>
                            <a:srgbClr val="000000"/>
                          </a:solidFill>
                          <a:latin typeface="Calibri"/>
                          <a:ea typeface="Arial"/>
                          <a:cs typeface="Arial"/>
                        </a:rPr>
                        <a:t>1</a:t>
                      </a:r>
                      <a:r>
                        <a:rPr lang="it-IT" sz="1600" spc="-5" dirty="0">
                          <a:solidFill>
                            <a:srgbClr val="000000"/>
                          </a:solidFill>
                          <a:latin typeface="Calibri"/>
                          <a:ea typeface="Arial"/>
                          <a:cs typeface="Arial"/>
                        </a:rPr>
                        <a:t>3</a:t>
                      </a:r>
                      <a:r>
                        <a:rPr lang="it-IT" sz="1600" dirty="0">
                          <a:solidFill>
                            <a:srgbClr val="000000"/>
                          </a:solidFill>
                          <a:latin typeface="Calibri"/>
                          <a:ea typeface="Arial"/>
                          <a:cs typeface="Arial"/>
                        </a:rPr>
                        <a:t>,1</a:t>
                      </a:r>
                      <a:r>
                        <a:rPr lang="it-IT" sz="1600" spc="-265" dirty="0">
                          <a:solidFill>
                            <a:srgbClr val="000000"/>
                          </a:solidFill>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solidFill>
                            <a:srgbClr val="000000"/>
                          </a:solidFill>
                          <a:latin typeface="Calibri"/>
                          <a:ea typeface="Arial"/>
                          <a:cs typeface="Arial"/>
                        </a:rPr>
                        <a:t>7</a:t>
                      </a:r>
                      <a:r>
                        <a:rPr lang="it-IT" sz="1600" spc="-5" dirty="0">
                          <a:solidFill>
                            <a:srgbClr val="000000"/>
                          </a:solidFill>
                          <a:latin typeface="Calibri"/>
                          <a:ea typeface="Arial"/>
                          <a:cs typeface="Arial"/>
                        </a:rPr>
                        <a:t>0</a:t>
                      </a:r>
                      <a:r>
                        <a:rPr lang="it-IT" sz="1600" dirty="0">
                          <a:solidFill>
                            <a:srgbClr val="000000"/>
                          </a:solidFill>
                          <a:latin typeface="Calibri"/>
                          <a:ea typeface="Arial"/>
                          <a:cs typeface="Arial"/>
                        </a:rPr>
                        <a:t>.5</a:t>
                      </a:r>
                      <a:r>
                        <a:rPr lang="it-IT" sz="1600" spc="-5" dirty="0">
                          <a:solidFill>
                            <a:srgbClr val="000000"/>
                          </a:solidFill>
                          <a:latin typeface="Calibri"/>
                          <a:ea typeface="Arial"/>
                          <a:cs typeface="Arial"/>
                        </a:rPr>
                        <a:t>9</a:t>
                      </a:r>
                      <a:r>
                        <a:rPr lang="it-IT" sz="1600" dirty="0">
                          <a:solidFill>
                            <a:srgbClr val="000000"/>
                          </a:solidFill>
                          <a:latin typeface="Calibri"/>
                          <a:ea typeface="Arial"/>
                          <a:cs typeface="Arial"/>
                        </a:rPr>
                        <a:t>6</a:t>
                      </a:r>
                      <a:r>
                        <a:rPr lang="it-IT" sz="1600" spc="-240" dirty="0">
                          <a:solidFill>
                            <a:srgbClr val="000000"/>
                          </a:solidFill>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solidFill>
                            <a:srgbClr val="000000"/>
                          </a:solidFill>
                          <a:latin typeface="Calibri"/>
                          <a:ea typeface="Arial"/>
                          <a:cs typeface="Arial"/>
                        </a:rPr>
                        <a:t>8</a:t>
                      </a:r>
                      <a:r>
                        <a:rPr lang="it-IT" sz="1600" dirty="0">
                          <a:solidFill>
                            <a:srgbClr val="000000"/>
                          </a:solidFill>
                          <a:latin typeface="Calibri"/>
                          <a:ea typeface="Arial"/>
                          <a:cs typeface="Arial"/>
                        </a:rPr>
                        <a:t>,5</a:t>
                      </a:r>
                      <a:r>
                        <a:rPr lang="it-IT" sz="1600" spc="-275" dirty="0">
                          <a:solidFill>
                            <a:srgbClr val="000000"/>
                          </a:solidFill>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1" spc="5" dirty="0">
                          <a:solidFill>
                            <a:srgbClr val="CC0066"/>
                          </a:solidFill>
                          <a:latin typeface="Calibri"/>
                          <a:ea typeface="Arial"/>
                          <a:cs typeface="Arial"/>
                        </a:rPr>
                        <a:t>-</a:t>
                      </a:r>
                      <a:r>
                        <a:rPr lang="it-IT" sz="1600" b="1" spc="-5" dirty="0">
                          <a:solidFill>
                            <a:srgbClr val="CC0066"/>
                          </a:solidFill>
                          <a:latin typeface="Calibri"/>
                          <a:ea typeface="Arial"/>
                          <a:cs typeface="Arial"/>
                        </a:rPr>
                        <a:t>4</a:t>
                      </a:r>
                      <a:r>
                        <a:rPr lang="it-IT" sz="1600" b="1" spc="5" dirty="0">
                          <a:solidFill>
                            <a:srgbClr val="CC0066"/>
                          </a:solidFill>
                          <a:latin typeface="Calibri"/>
                          <a:ea typeface="Arial"/>
                          <a:cs typeface="Arial"/>
                        </a:rPr>
                        <a:t>,6</a:t>
                      </a:r>
                      <a:endParaRPr lang="it-IT" sz="1600" b="1" dirty="0">
                        <a:solidFill>
                          <a:srgbClr val="CC0066"/>
                        </a:solidFill>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i="1" spc="5" dirty="0">
                          <a:solidFill>
                            <a:srgbClr val="000000"/>
                          </a:solidFill>
                          <a:latin typeface="Calibri"/>
                          <a:ea typeface="Verdana"/>
                          <a:cs typeface="Verdana"/>
                        </a:rPr>
                        <a:t>Alt</a:t>
                      </a:r>
                      <a:r>
                        <a:rPr lang="it-IT" sz="1600" i="1" dirty="0">
                          <a:solidFill>
                            <a:srgbClr val="000000"/>
                          </a:solidFill>
                          <a:latin typeface="Calibri"/>
                          <a:ea typeface="Verdana"/>
                          <a:cs typeface="Verdana"/>
                        </a:rPr>
                        <a:t>ro</a:t>
                      </a:r>
                      <a:r>
                        <a:rPr lang="it-IT" sz="1600" i="1" spc="-335" dirty="0">
                          <a:solidFill>
                            <a:srgbClr val="000000"/>
                          </a:solidFill>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solidFill>
                            <a:srgbClr val="000000"/>
                          </a:solidFill>
                          <a:latin typeface="Calibri"/>
                          <a:ea typeface="Arial"/>
                          <a:cs typeface="Arial"/>
                        </a:rPr>
                        <a:t>4</a:t>
                      </a:r>
                      <a:r>
                        <a:rPr lang="it-IT" sz="1600" spc="-5">
                          <a:solidFill>
                            <a:srgbClr val="000000"/>
                          </a:solidFill>
                          <a:latin typeface="Calibri"/>
                          <a:ea typeface="Arial"/>
                          <a:cs typeface="Arial"/>
                        </a:rPr>
                        <a:t>7.</a:t>
                      </a:r>
                      <a:r>
                        <a:rPr lang="it-IT" sz="1600">
                          <a:solidFill>
                            <a:srgbClr val="000000"/>
                          </a:solidFill>
                          <a:latin typeface="Calibri"/>
                          <a:ea typeface="Arial"/>
                          <a:cs typeface="Arial"/>
                        </a:rPr>
                        <a:t>4</a:t>
                      </a:r>
                      <a:r>
                        <a:rPr lang="it-IT" sz="1600" spc="-5">
                          <a:solidFill>
                            <a:srgbClr val="000000"/>
                          </a:solidFill>
                          <a:latin typeface="Calibri"/>
                          <a:ea typeface="Arial"/>
                          <a:cs typeface="Arial"/>
                        </a:rPr>
                        <a:t>4</a:t>
                      </a:r>
                      <a:r>
                        <a:rPr lang="it-IT" sz="1600">
                          <a:solidFill>
                            <a:srgbClr val="000000"/>
                          </a:solidFill>
                          <a:latin typeface="Calibri"/>
                          <a:ea typeface="Arial"/>
                          <a:cs typeface="Arial"/>
                        </a:rPr>
                        <a:t>5</a:t>
                      </a:r>
                      <a:r>
                        <a:rPr lang="it-IT" sz="1600" spc="-240">
                          <a:solidFill>
                            <a:srgbClr val="000000"/>
                          </a:solidFill>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solidFill>
                            <a:srgbClr val="000000"/>
                          </a:solidFill>
                          <a:latin typeface="Calibri"/>
                          <a:ea typeface="Arial"/>
                          <a:cs typeface="Arial"/>
                        </a:rPr>
                        <a:t>8</a:t>
                      </a:r>
                      <a:r>
                        <a:rPr lang="it-IT" sz="1600" spc="5" dirty="0">
                          <a:solidFill>
                            <a:srgbClr val="000000"/>
                          </a:solidFill>
                          <a:latin typeface="Calibri"/>
                          <a:ea typeface="Arial"/>
                          <a:cs typeface="Arial"/>
                        </a:rPr>
                        <a:t>,</a:t>
                      </a:r>
                      <a:r>
                        <a:rPr lang="it-IT" sz="1600" dirty="0">
                          <a:solidFill>
                            <a:srgbClr val="000000"/>
                          </a:solidFill>
                          <a:latin typeface="Calibri"/>
                          <a:ea typeface="Arial"/>
                          <a:cs typeface="Arial"/>
                        </a:rPr>
                        <a:t>5</a:t>
                      </a:r>
                      <a:r>
                        <a:rPr lang="it-IT" sz="1600" spc="-275" dirty="0">
                          <a:solidFill>
                            <a:srgbClr val="000000"/>
                          </a:solidFill>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solidFill>
                            <a:srgbClr val="000000"/>
                          </a:solidFill>
                          <a:latin typeface="Calibri"/>
                          <a:ea typeface="Arial"/>
                          <a:cs typeface="Arial"/>
                        </a:rPr>
                        <a:t>6</a:t>
                      </a:r>
                      <a:r>
                        <a:rPr lang="it-IT" sz="1600" spc="-5" dirty="0">
                          <a:solidFill>
                            <a:srgbClr val="000000"/>
                          </a:solidFill>
                          <a:latin typeface="Calibri"/>
                          <a:ea typeface="Arial"/>
                          <a:cs typeface="Arial"/>
                        </a:rPr>
                        <a:t>7.</a:t>
                      </a:r>
                      <a:r>
                        <a:rPr lang="it-IT" sz="1600" dirty="0">
                          <a:solidFill>
                            <a:srgbClr val="000000"/>
                          </a:solidFill>
                          <a:latin typeface="Calibri"/>
                          <a:ea typeface="Arial"/>
                          <a:cs typeface="Arial"/>
                        </a:rPr>
                        <a:t>1</a:t>
                      </a:r>
                      <a:r>
                        <a:rPr lang="it-IT" sz="1600" spc="-5" dirty="0">
                          <a:solidFill>
                            <a:srgbClr val="000000"/>
                          </a:solidFill>
                          <a:latin typeface="Calibri"/>
                          <a:ea typeface="Arial"/>
                          <a:cs typeface="Arial"/>
                        </a:rPr>
                        <a:t>7</a:t>
                      </a:r>
                      <a:r>
                        <a:rPr lang="it-IT" sz="1600" dirty="0">
                          <a:solidFill>
                            <a:srgbClr val="000000"/>
                          </a:solidFill>
                          <a:latin typeface="Calibri"/>
                          <a:ea typeface="Arial"/>
                          <a:cs typeface="Arial"/>
                        </a:rPr>
                        <a:t>3</a:t>
                      </a:r>
                      <a:r>
                        <a:rPr lang="it-IT" sz="1600" spc="-240" dirty="0">
                          <a:solidFill>
                            <a:srgbClr val="000000"/>
                          </a:solidFill>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solidFill>
                            <a:srgbClr val="000000"/>
                          </a:solidFill>
                          <a:latin typeface="Calibri"/>
                          <a:ea typeface="Arial"/>
                          <a:cs typeface="Arial"/>
                        </a:rPr>
                        <a:t>8,</a:t>
                      </a:r>
                      <a:r>
                        <a:rPr lang="it-IT" sz="1600" dirty="0">
                          <a:solidFill>
                            <a:srgbClr val="000000"/>
                          </a:solidFill>
                          <a:latin typeface="Calibri"/>
                          <a:ea typeface="Arial"/>
                          <a:cs typeface="Arial"/>
                        </a:rPr>
                        <a:t>1</a:t>
                      </a:r>
                      <a:r>
                        <a:rPr lang="it-IT" sz="1600" spc="-275" dirty="0">
                          <a:solidFill>
                            <a:srgbClr val="000000"/>
                          </a:solidFill>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0" spc="10" dirty="0">
                          <a:solidFill>
                            <a:srgbClr val="000000"/>
                          </a:solidFill>
                          <a:latin typeface="Calibri"/>
                          <a:ea typeface="Arial"/>
                          <a:cs typeface="Arial"/>
                        </a:rPr>
                        <a:t>-</a:t>
                      </a:r>
                      <a:r>
                        <a:rPr lang="it-IT" sz="1600" b="0" spc="-5" dirty="0">
                          <a:solidFill>
                            <a:srgbClr val="000000"/>
                          </a:solidFill>
                          <a:latin typeface="Calibri"/>
                          <a:ea typeface="Arial"/>
                          <a:cs typeface="Arial"/>
                        </a:rPr>
                        <a:t>0</a:t>
                      </a:r>
                      <a:r>
                        <a:rPr lang="it-IT" sz="1600" b="0" spc="5" dirty="0">
                          <a:solidFill>
                            <a:srgbClr val="000000"/>
                          </a:solidFill>
                          <a:latin typeface="Calibri"/>
                          <a:ea typeface="Arial"/>
                          <a:cs typeface="Arial"/>
                        </a:rPr>
                        <a:t>,</a:t>
                      </a:r>
                      <a:r>
                        <a:rPr lang="it-IT" sz="1600" b="0" dirty="0">
                          <a:solidFill>
                            <a:srgbClr val="000000"/>
                          </a:solidFill>
                          <a:latin typeface="Calibri"/>
                          <a:ea typeface="Arial"/>
                          <a:cs typeface="Arial"/>
                        </a:rPr>
                        <a:t>4</a:t>
                      </a:r>
                      <a:endParaRPr lang="it-IT" sz="1600" b="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spc="-5">
                          <a:latin typeface="Calibri"/>
                          <a:ea typeface="Verdana"/>
                          <a:cs typeface="Verdana"/>
                        </a:rPr>
                        <a:t>Dife</a:t>
                      </a:r>
                      <a:r>
                        <a:rPr lang="it-IT" sz="1600" b="1">
                          <a:latin typeface="Calibri"/>
                          <a:ea typeface="Verdana"/>
                          <a:cs typeface="Verdana"/>
                        </a:rPr>
                        <a:t>sa</a:t>
                      </a:r>
                      <a:r>
                        <a:rPr lang="it-IT" sz="1600" b="1" spc="-300">
                          <a:latin typeface="Calibri"/>
                          <a:ea typeface="Verdana"/>
                          <a:cs typeface="Verdana"/>
                        </a:rPr>
                        <a:t> </a:t>
                      </a:r>
                      <a:endParaRPr lang="it-IT" sz="160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1</a:t>
                      </a:r>
                      <a:r>
                        <a:rPr lang="it-IT" sz="1600" spc="-5">
                          <a:latin typeface="Calibri"/>
                          <a:ea typeface="Arial"/>
                          <a:cs typeface="Arial"/>
                        </a:rPr>
                        <a:t>2.</a:t>
                      </a:r>
                      <a:r>
                        <a:rPr lang="it-IT" sz="1600">
                          <a:latin typeface="Calibri"/>
                          <a:ea typeface="Arial"/>
                          <a:cs typeface="Arial"/>
                        </a:rPr>
                        <a:t>7</a:t>
                      </a:r>
                      <a:r>
                        <a:rPr lang="it-IT" sz="1600" spc="-5">
                          <a:latin typeface="Calibri"/>
                          <a:ea typeface="Arial"/>
                          <a:cs typeface="Arial"/>
                        </a:rPr>
                        <a:t>9</a:t>
                      </a:r>
                      <a:r>
                        <a:rPr lang="it-IT" sz="1600">
                          <a:latin typeface="Calibri"/>
                          <a:ea typeface="Arial"/>
                          <a:cs typeface="Arial"/>
                        </a:rPr>
                        <a:t>4</a:t>
                      </a:r>
                      <a:r>
                        <a:rPr lang="it-IT" sz="1600" spc="-24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2</a:t>
                      </a:r>
                      <a:r>
                        <a:rPr lang="it-IT" sz="1600" spc="5" dirty="0">
                          <a:latin typeface="Calibri"/>
                          <a:ea typeface="Arial"/>
                          <a:cs typeface="Arial"/>
                        </a:rPr>
                        <a:t>,</a:t>
                      </a:r>
                      <a:r>
                        <a:rPr lang="it-IT" sz="1600" dirty="0">
                          <a:latin typeface="Calibri"/>
                          <a:ea typeface="Arial"/>
                          <a:cs typeface="Arial"/>
                        </a:rPr>
                        <a:t>3</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1</a:t>
                      </a:r>
                      <a:r>
                        <a:rPr lang="it-IT" sz="1600" spc="-5" dirty="0">
                          <a:latin typeface="Calibri"/>
                          <a:ea typeface="Arial"/>
                          <a:cs typeface="Arial"/>
                        </a:rPr>
                        <a:t>9.</a:t>
                      </a:r>
                      <a:r>
                        <a:rPr lang="it-IT" sz="1600" dirty="0">
                          <a:latin typeface="Calibri"/>
                          <a:ea typeface="Arial"/>
                          <a:cs typeface="Arial"/>
                        </a:rPr>
                        <a:t>7</a:t>
                      </a:r>
                      <a:r>
                        <a:rPr lang="it-IT" sz="1600" spc="-5" dirty="0">
                          <a:latin typeface="Calibri"/>
                          <a:ea typeface="Arial"/>
                          <a:cs typeface="Arial"/>
                        </a:rPr>
                        <a:t>1</a:t>
                      </a:r>
                      <a:r>
                        <a:rPr lang="it-IT" sz="1600" dirty="0">
                          <a:latin typeface="Calibri"/>
                          <a:ea typeface="Arial"/>
                          <a:cs typeface="Arial"/>
                        </a:rPr>
                        <a:t>1</a:t>
                      </a:r>
                      <a:r>
                        <a:rPr lang="it-IT" sz="1600" spc="-24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2,</a:t>
                      </a:r>
                      <a:r>
                        <a:rPr lang="it-IT" sz="1600" dirty="0">
                          <a:latin typeface="Calibri"/>
                          <a:ea typeface="Arial"/>
                          <a:cs typeface="Arial"/>
                        </a:rPr>
                        <a:t>4</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0" spc="-5" dirty="0">
                          <a:latin typeface="Calibri"/>
                          <a:ea typeface="Arial"/>
                          <a:cs typeface="Arial"/>
                        </a:rPr>
                        <a:t>0</a:t>
                      </a:r>
                      <a:r>
                        <a:rPr lang="it-IT" sz="1600" b="0" spc="5" dirty="0">
                          <a:latin typeface="Calibri"/>
                          <a:ea typeface="Arial"/>
                          <a:cs typeface="Arial"/>
                        </a:rPr>
                        <a:t>,</a:t>
                      </a:r>
                      <a:r>
                        <a:rPr lang="it-IT" sz="1600" b="0" dirty="0">
                          <a:latin typeface="Calibri"/>
                          <a:ea typeface="Arial"/>
                          <a:cs typeface="Arial"/>
                        </a:rPr>
                        <a:t>1</a:t>
                      </a:r>
                      <a:endParaRPr lang="it-IT" sz="1600" b="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a:latin typeface="Calibri"/>
                          <a:ea typeface="Verdana"/>
                          <a:cs typeface="Verdana"/>
                        </a:rPr>
                        <a:t>Ord</a:t>
                      </a:r>
                      <a:r>
                        <a:rPr lang="it-IT" sz="1600" b="1" spc="-10">
                          <a:latin typeface="Calibri"/>
                          <a:ea typeface="Verdana"/>
                          <a:cs typeface="Verdana"/>
                        </a:rPr>
                        <a:t>i</a:t>
                      </a:r>
                      <a:r>
                        <a:rPr lang="it-IT" sz="1600" b="1">
                          <a:latin typeface="Calibri"/>
                          <a:ea typeface="Verdana"/>
                          <a:cs typeface="Verdana"/>
                        </a:rPr>
                        <a:t>ne</a:t>
                      </a:r>
                      <a:r>
                        <a:rPr lang="it-IT" sz="1600" b="1" spc="110">
                          <a:latin typeface="Calibri"/>
                          <a:ea typeface="Verdana"/>
                          <a:cs typeface="Verdana"/>
                        </a:rPr>
                        <a:t> </a:t>
                      </a:r>
                      <a:r>
                        <a:rPr lang="it-IT" sz="1600" b="1">
                          <a:latin typeface="Calibri"/>
                          <a:ea typeface="Verdana"/>
                          <a:cs typeface="Verdana"/>
                        </a:rPr>
                        <a:t>pub</a:t>
                      </a:r>
                      <a:r>
                        <a:rPr lang="it-IT" sz="1600" b="1" spc="-5">
                          <a:latin typeface="Calibri"/>
                          <a:ea typeface="Verdana"/>
                          <a:cs typeface="Verdana"/>
                        </a:rPr>
                        <a:t>b</a:t>
                      </a:r>
                      <a:r>
                        <a:rPr lang="it-IT" sz="1600" b="1">
                          <a:latin typeface="Calibri"/>
                          <a:ea typeface="Verdana"/>
                          <a:cs typeface="Verdana"/>
                        </a:rPr>
                        <a:t>l</a:t>
                      </a:r>
                      <a:r>
                        <a:rPr lang="it-IT" sz="1600" b="1" spc="-10">
                          <a:latin typeface="Calibri"/>
                          <a:ea typeface="Verdana"/>
                          <a:cs typeface="Verdana"/>
                        </a:rPr>
                        <a:t>i</a:t>
                      </a:r>
                      <a:r>
                        <a:rPr lang="it-IT" sz="1600" b="1">
                          <a:latin typeface="Calibri"/>
                          <a:ea typeface="Verdana"/>
                          <a:cs typeface="Verdana"/>
                        </a:rPr>
                        <a:t>co</a:t>
                      </a:r>
                      <a:r>
                        <a:rPr lang="it-IT" sz="1600" b="1" spc="135">
                          <a:latin typeface="Calibri"/>
                          <a:ea typeface="Verdana"/>
                          <a:cs typeface="Verdana"/>
                        </a:rPr>
                        <a:t> </a:t>
                      </a:r>
                      <a:r>
                        <a:rPr lang="it-IT" sz="1600" b="1">
                          <a:latin typeface="Calibri"/>
                          <a:ea typeface="Verdana"/>
                          <a:cs typeface="Verdana"/>
                        </a:rPr>
                        <a:t>e sicure</a:t>
                      </a:r>
                      <a:r>
                        <a:rPr lang="it-IT" sz="1600" b="1" spc="5">
                          <a:latin typeface="Calibri"/>
                          <a:ea typeface="Verdana"/>
                          <a:cs typeface="Verdana"/>
                        </a:rPr>
                        <a:t>z</a:t>
                      </a:r>
                      <a:r>
                        <a:rPr lang="it-IT" sz="1600" b="1" spc="10">
                          <a:latin typeface="Calibri"/>
                          <a:ea typeface="Verdana"/>
                          <a:cs typeface="Verdana"/>
                        </a:rPr>
                        <a:t>z</a:t>
                      </a:r>
                      <a:r>
                        <a:rPr lang="it-IT" sz="1600" b="1">
                          <a:latin typeface="Calibri"/>
                          <a:ea typeface="Verdana"/>
                          <a:cs typeface="Verdana"/>
                        </a:rPr>
                        <a:t>a</a:t>
                      </a:r>
                      <a:r>
                        <a:rPr lang="it-IT" sz="1600" b="1" spc="-260">
                          <a:latin typeface="Calibri"/>
                          <a:ea typeface="Verdana"/>
                          <a:cs typeface="Verdana"/>
                        </a:rPr>
                        <a:t> </a:t>
                      </a:r>
                      <a:endParaRPr lang="it-IT" sz="160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2</a:t>
                      </a:r>
                      <a:r>
                        <a:rPr lang="it-IT" sz="1600" spc="-5">
                          <a:latin typeface="Calibri"/>
                          <a:ea typeface="Arial"/>
                          <a:cs typeface="Arial"/>
                        </a:rPr>
                        <a:t>3.</a:t>
                      </a:r>
                      <a:r>
                        <a:rPr lang="it-IT" sz="1600">
                          <a:latin typeface="Calibri"/>
                          <a:ea typeface="Arial"/>
                          <a:cs typeface="Arial"/>
                        </a:rPr>
                        <a:t>5</a:t>
                      </a:r>
                      <a:r>
                        <a:rPr lang="it-IT" sz="1600" spc="-5">
                          <a:latin typeface="Calibri"/>
                          <a:ea typeface="Arial"/>
                          <a:cs typeface="Arial"/>
                        </a:rPr>
                        <a:t>1</a:t>
                      </a:r>
                      <a:r>
                        <a:rPr lang="it-IT" sz="1600">
                          <a:latin typeface="Calibri"/>
                          <a:ea typeface="Arial"/>
                          <a:cs typeface="Arial"/>
                        </a:rPr>
                        <a:t>0</a:t>
                      </a:r>
                      <a:r>
                        <a:rPr lang="it-IT" sz="1600" spc="-24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4</a:t>
                      </a:r>
                      <a:r>
                        <a:rPr lang="it-IT" sz="1600" spc="5" dirty="0">
                          <a:latin typeface="Calibri"/>
                          <a:ea typeface="Arial"/>
                          <a:cs typeface="Arial"/>
                        </a:rPr>
                        <a:t>,</a:t>
                      </a:r>
                      <a:r>
                        <a:rPr lang="it-IT" sz="1600" dirty="0">
                          <a:latin typeface="Calibri"/>
                          <a:ea typeface="Arial"/>
                          <a:cs typeface="Arial"/>
                        </a:rPr>
                        <a:t>2</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3</a:t>
                      </a:r>
                      <a:r>
                        <a:rPr lang="it-IT" sz="1600" spc="-5" dirty="0">
                          <a:latin typeface="Calibri"/>
                          <a:ea typeface="Arial"/>
                          <a:cs typeface="Arial"/>
                        </a:rPr>
                        <a:t>0.</a:t>
                      </a:r>
                      <a:r>
                        <a:rPr lang="it-IT" sz="1600" dirty="0">
                          <a:latin typeface="Calibri"/>
                          <a:ea typeface="Arial"/>
                          <a:cs typeface="Arial"/>
                        </a:rPr>
                        <a:t>7</a:t>
                      </a:r>
                      <a:r>
                        <a:rPr lang="it-IT" sz="1600" spc="-5" dirty="0">
                          <a:latin typeface="Calibri"/>
                          <a:ea typeface="Arial"/>
                          <a:cs typeface="Arial"/>
                        </a:rPr>
                        <a:t>2</a:t>
                      </a:r>
                      <a:r>
                        <a:rPr lang="it-IT" sz="1600" dirty="0">
                          <a:latin typeface="Calibri"/>
                          <a:ea typeface="Arial"/>
                          <a:cs typeface="Arial"/>
                        </a:rPr>
                        <a:t>8</a:t>
                      </a:r>
                      <a:r>
                        <a:rPr lang="it-IT" sz="1600" spc="-24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3,</a:t>
                      </a:r>
                      <a:r>
                        <a:rPr lang="it-IT" sz="1600" dirty="0">
                          <a:latin typeface="Calibri"/>
                          <a:ea typeface="Arial"/>
                          <a:cs typeface="Arial"/>
                        </a:rPr>
                        <a:t>7</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0" spc="10" dirty="0">
                          <a:latin typeface="Calibri"/>
                          <a:ea typeface="Arial"/>
                          <a:cs typeface="Arial"/>
                        </a:rPr>
                        <a:t>-</a:t>
                      </a:r>
                      <a:r>
                        <a:rPr lang="it-IT" sz="1600" b="0" spc="-5" dirty="0">
                          <a:latin typeface="Calibri"/>
                          <a:ea typeface="Arial"/>
                          <a:cs typeface="Arial"/>
                        </a:rPr>
                        <a:t>0</a:t>
                      </a:r>
                      <a:r>
                        <a:rPr lang="it-IT" sz="1600" b="0" spc="5" dirty="0">
                          <a:latin typeface="Calibri"/>
                          <a:ea typeface="Arial"/>
                          <a:cs typeface="Arial"/>
                        </a:rPr>
                        <a:t>,</a:t>
                      </a:r>
                      <a:r>
                        <a:rPr lang="it-IT" sz="1600" b="0" dirty="0">
                          <a:latin typeface="Calibri"/>
                          <a:ea typeface="Arial"/>
                          <a:cs typeface="Arial"/>
                        </a:rPr>
                        <a:t>5</a:t>
                      </a:r>
                      <a:endParaRPr lang="it-IT" sz="1600" b="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spc="-5" dirty="0">
                          <a:latin typeface="Calibri"/>
                          <a:ea typeface="Verdana"/>
                          <a:cs typeface="Verdana"/>
                        </a:rPr>
                        <a:t>Af</a:t>
                      </a:r>
                      <a:r>
                        <a:rPr lang="it-IT" sz="1600" b="1" dirty="0">
                          <a:latin typeface="Calibri"/>
                          <a:ea typeface="Verdana"/>
                          <a:cs typeface="Verdana"/>
                        </a:rPr>
                        <a:t>f</a:t>
                      </a:r>
                      <a:r>
                        <a:rPr lang="it-IT" sz="1600" b="1" spc="-10" dirty="0">
                          <a:latin typeface="Calibri"/>
                          <a:ea typeface="Verdana"/>
                          <a:cs typeface="Verdana"/>
                        </a:rPr>
                        <a:t>a</a:t>
                      </a:r>
                      <a:r>
                        <a:rPr lang="it-IT" sz="1600" b="1" spc="-5" dirty="0">
                          <a:latin typeface="Calibri"/>
                          <a:ea typeface="Verdana"/>
                          <a:cs typeface="Verdana"/>
                        </a:rPr>
                        <a:t>r</a:t>
                      </a:r>
                      <a:r>
                        <a:rPr lang="it-IT" sz="1600" b="1" dirty="0">
                          <a:latin typeface="Calibri"/>
                          <a:ea typeface="Verdana"/>
                          <a:cs typeface="Verdana"/>
                        </a:rPr>
                        <a:t>i</a:t>
                      </a:r>
                      <a:r>
                        <a:rPr lang="it-IT" sz="1600" b="1" spc="95" dirty="0">
                          <a:latin typeface="Calibri"/>
                          <a:ea typeface="Verdana"/>
                          <a:cs typeface="Verdana"/>
                        </a:rPr>
                        <a:t> </a:t>
                      </a:r>
                      <a:r>
                        <a:rPr lang="it-IT" sz="1600" b="1" dirty="0">
                          <a:latin typeface="Calibri"/>
                          <a:ea typeface="Verdana"/>
                          <a:cs typeface="Verdana"/>
                        </a:rPr>
                        <a:t>eco</a:t>
                      </a:r>
                      <a:r>
                        <a:rPr lang="it-IT" sz="1600" b="1" spc="-5" dirty="0">
                          <a:latin typeface="Calibri"/>
                          <a:ea typeface="Verdana"/>
                          <a:cs typeface="Verdana"/>
                        </a:rPr>
                        <a:t>n</a:t>
                      </a:r>
                      <a:r>
                        <a:rPr lang="it-IT" sz="1600" b="1" dirty="0">
                          <a:latin typeface="Calibri"/>
                          <a:ea typeface="Verdana"/>
                          <a:cs typeface="Verdana"/>
                        </a:rPr>
                        <a:t>om</a:t>
                      </a:r>
                      <a:r>
                        <a:rPr lang="it-IT" sz="1600" b="1" spc="-10" dirty="0">
                          <a:latin typeface="Calibri"/>
                          <a:ea typeface="Verdana"/>
                          <a:cs typeface="Verdana"/>
                        </a:rPr>
                        <a:t>i</a:t>
                      </a:r>
                      <a:r>
                        <a:rPr lang="it-IT" sz="1600" b="1" dirty="0">
                          <a:latin typeface="Calibri"/>
                          <a:ea typeface="Verdana"/>
                          <a:cs typeface="Verdana"/>
                        </a:rPr>
                        <a:t>ci</a:t>
                      </a:r>
                      <a:r>
                        <a:rPr lang="it-IT" sz="1600" b="1" spc="-250"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4</a:t>
                      </a:r>
                      <a:r>
                        <a:rPr lang="it-IT" sz="1600" spc="-5">
                          <a:latin typeface="Calibri"/>
                          <a:ea typeface="Arial"/>
                          <a:cs typeface="Arial"/>
                        </a:rPr>
                        <a:t>8.</a:t>
                      </a:r>
                      <a:r>
                        <a:rPr lang="it-IT" sz="1600">
                          <a:latin typeface="Calibri"/>
                          <a:ea typeface="Arial"/>
                          <a:cs typeface="Arial"/>
                        </a:rPr>
                        <a:t>2</a:t>
                      </a:r>
                      <a:r>
                        <a:rPr lang="it-IT" sz="1600" spc="-5">
                          <a:latin typeface="Calibri"/>
                          <a:ea typeface="Arial"/>
                          <a:cs typeface="Arial"/>
                        </a:rPr>
                        <a:t>4</a:t>
                      </a:r>
                      <a:r>
                        <a:rPr lang="it-IT" sz="1600">
                          <a:latin typeface="Calibri"/>
                          <a:ea typeface="Arial"/>
                          <a:cs typeface="Arial"/>
                        </a:rPr>
                        <a:t>4</a:t>
                      </a:r>
                      <a:r>
                        <a:rPr lang="it-IT" sz="1600" spc="-24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8</a:t>
                      </a:r>
                      <a:r>
                        <a:rPr lang="it-IT" sz="1600" spc="5">
                          <a:latin typeface="Calibri"/>
                          <a:ea typeface="Arial"/>
                          <a:cs typeface="Arial"/>
                        </a:rPr>
                        <a:t>,</a:t>
                      </a:r>
                      <a:r>
                        <a:rPr lang="it-IT" sz="1600">
                          <a:latin typeface="Calibri"/>
                          <a:ea typeface="Arial"/>
                          <a:cs typeface="Arial"/>
                        </a:rPr>
                        <a:t>7</a:t>
                      </a:r>
                      <a:r>
                        <a:rPr lang="it-IT" sz="1600" spc="-27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6</a:t>
                      </a:r>
                      <a:r>
                        <a:rPr lang="it-IT" sz="1600" spc="-5" dirty="0">
                          <a:latin typeface="Calibri"/>
                          <a:ea typeface="Arial"/>
                          <a:cs typeface="Arial"/>
                        </a:rPr>
                        <a:t>6.</a:t>
                      </a:r>
                      <a:r>
                        <a:rPr lang="it-IT" sz="1600" dirty="0">
                          <a:latin typeface="Calibri"/>
                          <a:ea typeface="Arial"/>
                          <a:cs typeface="Arial"/>
                        </a:rPr>
                        <a:t>6</a:t>
                      </a:r>
                      <a:r>
                        <a:rPr lang="it-IT" sz="1600" spc="-5" dirty="0">
                          <a:latin typeface="Calibri"/>
                          <a:ea typeface="Arial"/>
                          <a:cs typeface="Arial"/>
                        </a:rPr>
                        <a:t>9</a:t>
                      </a:r>
                      <a:r>
                        <a:rPr lang="it-IT" sz="1600" dirty="0">
                          <a:latin typeface="Calibri"/>
                          <a:ea typeface="Arial"/>
                          <a:cs typeface="Arial"/>
                        </a:rPr>
                        <a:t>5</a:t>
                      </a:r>
                      <a:r>
                        <a:rPr lang="it-IT" sz="1600" spc="-24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8,</a:t>
                      </a:r>
                      <a:r>
                        <a:rPr lang="it-IT" sz="1600" dirty="0">
                          <a:latin typeface="Calibri"/>
                          <a:ea typeface="Arial"/>
                          <a:cs typeface="Arial"/>
                        </a:rPr>
                        <a:t>1</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0" spc="10" dirty="0">
                          <a:latin typeface="Calibri"/>
                          <a:ea typeface="Arial"/>
                          <a:cs typeface="Arial"/>
                        </a:rPr>
                        <a:t>-</a:t>
                      </a:r>
                      <a:r>
                        <a:rPr lang="it-IT" sz="1600" b="0" spc="-5" dirty="0">
                          <a:latin typeface="Calibri"/>
                          <a:ea typeface="Arial"/>
                          <a:cs typeface="Arial"/>
                        </a:rPr>
                        <a:t>0</a:t>
                      </a:r>
                      <a:r>
                        <a:rPr lang="it-IT" sz="1600" b="0" spc="5" dirty="0">
                          <a:latin typeface="Calibri"/>
                          <a:ea typeface="Arial"/>
                          <a:cs typeface="Arial"/>
                        </a:rPr>
                        <a:t>,</a:t>
                      </a:r>
                      <a:r>
                        <a:rPr lang="it-IT" sz="1600" b="0" dirty="0">
                          <a:latin typeface="Calibri"/>
                          <a:ea typeface="Arial"/>
                          <a:cs typeface="Arial"/>
                        </a:rPr>
                        <a:t>6</a:t>
                      </a:r>
                      <a:endParaRPr lang="it-IT" sz="1600" b="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spc="-5" dirty="0">
                          <a:latin typeface="Calibri"/>
                          <a:ea typeface="Verdana"/>
                          <a:cs typeface="Verdana"/>
                        </a:rPr>
                        <a:t>P</a:t>
                      </a:r>
                      <a:r>
                        <a:rPr lang="it-IT" sz="1600" b="1" dirty="0">
                          <a:latin typeface="Calibri"/>
                          <a:ea typeface="Verdana"/>
                          <a:cs typeface="Verdana"/>
                        </a:rPr>
                        <a:t>rote</a:t>
                      </a:r>
                      <a:r>
                        <a:rPr lang="it-IT" sz="1600" b="1" spc="10" dirty="0">
                          <a:latin typeface="Calibri"/>
                          <a:ea typeface="Verdana"/>
                          <a:cs typeface="Verdana"/>
                        </a:rPr>
                        <a:t>z</a:t>
                      </a:r>
                      <a:r>
                        <a:rPr lang="it-IT" sz="1600" b="1" spc="-5" dirty="0">
                          <a:latin typeface="Calibri"/>
                          <a:ea typeface="Verdana"/>
                          <a:cs typeface="Verdana"/>
                        </a:rPr>
                        <a:t>i</a:t>
                      </a:r>
                      <a:r>
                        <a:rPr lang="it-IT" sz="1600" b="1" dirty="0">
                          <a:latin typeface="Calibri"/>
                          <a:ea typeface="Verdana"/>
                          <a:cs typeface="Verdana"/>
                        </a:rPr>
                        <a:t>one</a:t>
                      </a:r>
                      <a:r>
                        <a:rPr lang="it-IT" sz="1600" b="1" spc="160" dirty="0">
                          <a:latin typeface="Calibri"/>
                          <a:ea typeface="Verdana"/>
                          <a:cs typeface="Verdana"/>
                        </a:rPr>
                        <a:t> </a:t>
                      </a:r>
                      <a:r>
                        <a:rPr lang="it-IT" sz="1600" b="1" dirty="0">
                          <a:latin typeface="Calibri"/>
                          <a:ea typeface="Verdana"/>
                          <a:cs typeface="Verdana"/>
                        </a:rPr>
                        <a:t>de</a:t>
                      </a:r>
                      <a:r>
                        <a:rPr lang="it-IT" sz="1600" b="1" spc="-5" dirty="0">
                          <a:latin typeface="Calibri"/>
                          <a:ea typeface="Verdana"/>
                          <a:cs typeface="Verdana"/>
                        </a:rPr>
                        <a:t>l</a:t>
                      </a:r>
                      <a:r>
                        <a:rPr lang="it-IT" sz="1600" b="1" dirty="0">
                          <a:latin typeface="Calibri"/>
                          <a:ea typeface="Verdana"/>
                          <a:cs typeface="Verdana"/>
                        </a:rPr>
                        <a:t>l</a:t>
                      </a:r>
                      <a:r>
                        <a:rPr lang="it-IT" sz="1600" b="1" spc="5" dirty="0">
                          <a:latin typeface="Calibri"/>
                          <a:ea typeface="Verdana"/>
                          <a:cs typeface="Verdana"/>
                        </a:rPr>
                        <a:t>'</a:t>
                      </a:r>
                      <a:r>
                        <a:rPr lang="it-IT" sz="1600" b="1" spc="-5" dirty="0">
                          <a:latin typeface="Calibri"/>
                          <a:ea typeface="Verdana"/>
                          <a:cs typeface="Verdana"/>
                        </a:rPr>
                        <a:t>a</a:t>
                      </a:r>
                      <a:r>
                        <a:rPr lang="it-IT" sz="1600" b="1" spc="5" dirty="0">
                          <a:latin typeface="Calibri"/>
                          <a:ea typeface="Verdana"/>
                          <a:cs typeface="Verdana"/>
                        </a:rPr>
                        <a:t>m</a:t>
                      </a:r>
                      <a:r>
                        <a:rPr lang="it-IT" sz="1600" b="1" dirty="0">
                          <a:latin typeface="Calibri"/>
                          <a:ea typeface="Verdana"/>
                          <a:cs typeface="Verdana"/>
                        </a:rPr>
                        <a:t>b</a:t>
                      </a:r>
                      <a:r>
                        <a:rPr lang="it-IT" sz="1600" b="1" spc="-5" dirty="0">
                          <a:latin typeface="Calibri"/>
                          <a:ea typeface="Verdana"/>
                          <a:cs typeface="Verdana"/>
                        </a:rPr>
                        <a:t>i</a:t>
                      </a:r>
                      <a:r>
                        <a:rPr lang="it-IT" sz="1600" b="1" dirty="0">
                          <a:latin typeface="Calibri"/>
                          <a:ea typeface="Verdana"/>
                          <a:cs typeface="Verdana"/>
                        </a:rPr>
                        <a:t>ente</a:t>
                      </a:r>
                      <a:r>
                        <a:rPr lang="it-IT" sz="1600" b="1" spc="-210"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9.</a:t>
                      </a:r>
                      <a:r>
                        <a:rPr lang="it-IT" sz="1600">
                          <a:latin typeface="Calibri"/>
                          <a:ea typeface="Arial"/>
                          <a:cs typeface="Arial"/>
                        </a:rPr>
                        <a:t>2</a:t>
                      </a:r>
                      <a:r>
                        <a:rPr lang="it-IT" sz="1600" spc="-5">
                          <a:latin typeface="Calibri"/>
                          <a:ea typeface="Arial"/>
                          <a:cs typeface="Arial"/>
                        </a:rPr>
                        <a:t>2</a:t>
                      </a:r>
                      <a:r>
                        <a:rPr lang="it-IT" sz="1600">
                          <a:latin typeface="Calibri"/>
                          <a:ea typeface="Arial"/>
                          <a:cs typeface="Arial"/>
                        </a:rPr>
                        <a:t>5</a:t>
                      </a:r>
                      <a:r>
                        <a:rPr lang="it-IT" sz="1600" spc="-25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1</a:t>
                      </a:r>
                      <a:r>
                        <a:rPr lang="it-IT" sz="1600" spc="5" dirty="0">
                          <a:latin typeface="Calibri"/>
                          <a:ea typeface="Arial"/>
                          <a:cs typeface="Arial"/>
                        </a:rPr>
                        <a:t>,</a:t>
                      </a:r>
                      <a:r>
                        <a:rPr lang="it-IT" sz="1600" dirty="0">
                          <a:latin typeface="Calibri"/>
                          <a:ea typeface="Arial"/>
                          <a:cs typeface="Arial"/>
                        </a:rPr>
                        <a:t>7</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1</a:t>
                      </a:r>
                      <a:r>
                        <a:rPr lang="it-IT" sz="1600" spc="-5" dirty="0">
                          <a:latin typeface="Calibri"/>
                          <a:ea typeface="Arial"/>
                          <a:cs typeface="Arial"/>
                        </a:rPr>
                        <a:t>5.</a:t>
                      </a:r>
                      <a:r>
                        <a:rPr lang="it-IT" sz="1600" dirty="0">
                          <a:latin typeface="Calibri"/>
                          <a:ea typeface="Arial"/>
                          <a:cs typeface="Arial"/>
                        </a:rPr>
                        <a:t>8</a:t>
                      </a:r>
                      <a:r>
                        <a:rPr lang="it-IT" sz="1600" spc="-5" dirty="0">
                          <a:latin typeface="Calibri"/>
                          <a:ea typeface="Arial"/>
                          <a:cs typeface="Arial"/>
                        </a:rPr>
                        <a:t>7</a:t>
                      </a:r>
                      <a:r>
                        <a:rPr lang="it-IT" sz="1600" dirty="0">
                          <a:latin typeface="Calibri"/>
                          <a:ea typeface="Arial"/>
                          <a:cs typeface="Arial"/>
                        </a:rPr>
                        <a:t>6</a:t>
                      </a:r>
                      <a:r>
                        <a:rPr lang="it-IT" sz="1600" spc="-24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1,</a:t>
                      </a:r>
                      <a:r>
                        <a:rPr lang="it-IT" sz="1600" dirty="0">
                          <a:latin typeface="Calibri"/>
                          <a:ea typeface="Arial"/>
                          <a:cs typeface="Arial"/>
                        </a:rPr>
                        <a:t>9</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0" spc="-5" dirty="0">
                          <a:latin typeface="Calibri"/>
                          <a:ea typeface="Arial"/>
                          <a:cs typeface="Arial"/>
                        </a:rPr>
                        <a:t>0</a:t>
                      </a:r>
                      <a:r>
                        <a:rPr lang="it-IT" sz="1600" b="0" spc="5" dirty="0">
                          <a:latin typeface="Calibri"/>
                          <a:ea typeface="Arial"/>
                          <a:cs typeface="Arial"/>
                        </a:rPr>
                        <a:t>,</a:t>
                      </a:r>
                      <a:r>
                        <a:rPr lang="it-IT" sz="1600" b="0" dirty="0">
                          <a:latin typeface="Calibri"/>
                          <a:ea typeface="Arial"/>
                          <a:cs typeface="Arial"/>
                        </a:rPr>
                        <a:t>3</a:t>
                      </a:r>
                      <a:endParaRPr lang="it-IT" sz="1600" b="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spc="-5" dirty="0">
                          <a:latin typeface="Calibri"/>
                          <a:ea typeface="Verdana"/>
                          <a:cs typeface="Verdana"/>
                        </a:rPr>
                        <a:t>Abi</a:t>
                      </a:r>
                      <a:r>
                        <a:rPr lang="it-IT" sz="1600" b="1" dirty="0">
                          <a:latin typeface="Calibri"/>
                          <a:ea typeface="Verdana"/>
                          <a:cs typeface="Verdana"/>
                        </a:rPr>
                        <a:t>t</a:t>
                      </a:r>
                      <a:r>
                        <a:rPr lang="it-IT" sz="1600" b="1" spc="-5" dirty="0">
                          <a:latin typeface="Calibri"/>
                          <a:ea typeface="Verdana"/>
                          <a:cs typeface="Verdana"/>
                        </a:rPr>
                        <a:t>a</a:t>
                      </a:r>
                      <a:r>
                        <a:rPr lang="it-IT" sz="1600" b="1" spc="5" dirty="0">
                          <a:latin typeface="Calibri"/>
                          <a:ea typeface="Verdana"/>
                          <a:cs typeface="Verdana"/>
                        </a:rPr>
                        <a:t>z</a:t>
                      </a:r>
                      <a:r>
                        <a:rPr lang="it-IT" sz="1600" b="1" spc="-5" dirty="0">
                          <a:latin typeface="Calibri"/>
                          <a:ea typeface="Verdana"/>
                          <a:cs typeface="Verdana"/>
                        </a:rPr>
                        <a:t>ion</a:t>
                      </a:r>
                      <a:r>
                        <a:rPr lang="it-IT" sz="1600" b="1" dirty="0">
                          <a:latin typeface="Calibri"/>
                          <a:ea typeface="Verdana"/>
                          <a:cs typeface="Verdana"/>
                        </a:rPr>
                        <a:t>i</a:t>
                      </a:r>
                      <a:r>
                        <a:rPr lang="it-IT" sz="1600" b="1" spc="135" dirty="0">
                          <a:latin typeface="Calibri"/>
                          <a:ea typeface="Verdana"/>
                          <a:cs typeface="Verdana"/>
                        </a:rPr>
                        <a:t> </a:t>
                      </a:r>
                      <a:r>
                        <a:rPr lang="it-IT" sz="1600" b="1" dirty="0">
                          <a:latin typeface="Calibri"/>
                          <a:ea typeface="Verdana"/>
                          <a:cs typeface="Verdana"/>
                        </a:rPr>
                        <a:t>e</a:t>
                      </a:r>
                      <a:r>
                        <a:rPr lang="it-IT" sz="1600" b="1" spc="25" dirty="0">
                          <a:latin typeface="Calibri"/>
                          <a:ea typeface="Verdana"/>
                          <a:cs typeface="Verdana"/>
                        </a:rPr>
                        <a:t> </a:t>
                      </a:r>
                      <a:r>
                        <a:rPr lang="it-IT" sz="1600" b="1" spc="-5" dirty="0">
                          <a:latin typeface="Calibri"/>
                          <a:ea typeface="Verdana"/>
                          <a:cs typeface="Verdana"/>
                        </a:rPr>
                        <a:t>as</a:t>
                      </a:r>
                      <a:r>
                        <a:rPr lang="it-IT" sz="1600" b="1" dirty="0">
                          <a:latin typeface="Calibri"/>
                          <a:ea typeface="Verdana"/>
                          <a:cs typeface="Verdana"/>
                        </a:rPr>
                        <a:t>s</a:t>
                      </a:r>
                      <a:r>
                        <a:rPr lang="it-IT" sz="1600" b="1" spc="-5" dirty="0">
                          <a:latin typeface="Calibri"/>
                          <a:ea typeface="Verdana"/>
                          <a:cs typeface="Verdana"/>
                        </a:rPr>
                        <a:t>e</a:t>
                      </a:r>
                      <a:r>
                        <a:rPr lang="it-IT" sz="1600" b="1" spc="5" dirty="0">
                          <a:latin typeface="Calibri"/>
                          <a:ea typeface="Verdana"/>
                          <a:cs typeface="Verdana"/>
                        </a:rPr>
                        <a:t>t</a:t>
                      </a:r>
                      <a:r>
                        <a:rPr lang="it-IT" sz="1600" b="1" dirty="0">
                          <a:latin typeface="Calibri"/>
                          <a:ea typeface="Verdana"/>
                          <a:cs typeface="Verdana"/>
                        </a:rPr>
                        <a:t>to</a:t>
                      </a:r>
                      <a:r>
                        <a:rPr lang="it-IT" sz="1600" b="1" spc="85" dirty="0">
                          <a:latin typeface="Calibri"/>
                          <a:ea typeface="Verdana"/>
                          <a:cs typeface="Verdana"/>
                        </a:rPr>
                        <a:t> </a:t>
                      </a:r>
                      <a:r>
                        <a:rPr lang="it-IT" sz="1600" b="1" spc="-5" dirty="0">
                          <a:latin typeface="Calibri"/>
                          <a:ea typeface="Verdana"/>
                          <a:cs typeface="Verdana"/>
                        </a:rPr>
                        <a:t>del </a:t>
                      </a:r>
                      <a:r>
                        <a:rPr lang="it-IT" sz="1600" b="1" dirty="0">
                          <a:latin typeface="Calibri"/>
                          <a:ea typeface="Verdana"/>
                          <a:cs typeface="Verdana"/>
                        </a:rPr>
                        <a:t>territorio</a:t>
                      </a:r>
                      <a:r>
                        <a:rPr lang="it-IT" sz="1600" b="1" spc="-265"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9.</a:t>
                      </a:r>
                      <a:r>
                        <a:rPr lang="it-IT" sz="1600">
                          <a:latin typeface="Calibri"/>
                          <a:ea typeface="Arial"/>
                          <a:cs typeface="Arial"/>
                        </a:rPr>
                        <a:t>1</a:t>
                      </a:r>
                      <a:r>
                        <a:rPr lang="it-IT" sz="1600" spc="-5">
                          <a:latin typeface="Calibri"/>
                          <a:ea typeface="Arial"/>
                          <a:cs typeface="Arial"/>
                        </a:rPr>
                        <a:t>2</a:t>
                      </a:r>
                      <a:r>
                        <a:rPr lang="it-IT" sz="1600">
                          <a:latin typeface="Calibri"/>
                          <a:ea typeface="Arial"/>
                          <a:cs typeface="Arial"/>
                        </a:rPr>
                        <a:t>3</a:t>
                      </a:r>
                      <a:r>
                        <a:rPr lang="it-IT" sz="1600" spc="-25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1</a:t>
                      </a:r>
                      <a:r>
                        <a:rPr lang="it-IT" sz="1600" spc="5">
                          <a:latin typeface="Calibri"/>
                          <a:ea typeface="Arial"/>
                          <a:cs typeface="Arial"/>
                        </a:rPr>
                        <a:t>,</a:t>
                      </a:r>
                      <a:r>
                        <a:rPr lang="it-IT" sz="1600">
                          <a:latin typeface="Calibri"/>
                          <a:ea typeface="Arial"/>
                          <a:cs typeface="Arial"/>
                        </a:rPr>
                        <a:t>6</a:t>
                      </a:r>
                      <a:r>
                        <a:rPr lang="it-IT" sz="1600" spc="-27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1</a:t>
                      </a:r>
                      <a:r>
                        <a:rPr lang="it-IT" sz="1600" spc="-5" dirty="0">
                          <a:latin typeface="Calibri"/>
                          <a:ea typeface="Arial"/>
                          <a:cs typeface="Arial"/>
                        </a:rPr>
                        <a:t>0.</a:t>
                      </a:r>
                      <a:r>
                        <a:rPr lang="it-IT" sz="1600" dirty="0">
                          <a:latin typeface="Calibri"/>
                          <a:ea typeface="Arial"/>
                          <a:cs typeface="Arial"/>
                        </a:rPr>
                        <a:t>0</a:t>
                      </a:r>
                      <a:r>
                        <a:rPr lang="it-IT" sz="1600" spc="-5" dirty="0">
                          <a:latin typeface="Calibri"/>
                          <a:ea typeface="Arial"/>
                          <a:cs typeface="Arial"/>
                        </a:rPr>
                        <a:t>5</a:t>
                      </a:r>
                      <a:r>
                        <a:rPr lang="it-IT" sz="1600" dirty="0">
                          <a:latin typeface="Calibri"/>
                          <a:ea typeface="Arial"/>
                          <a:cs typeface="Arial"/>
                        </a:rPr>
                        <a:t>6</a:t>
                      </a:r>
                      <a:r>
                        <a:rPr lang="it-IT" sz="1600" spc="-24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1,</a:t>
                      </a:r>
                      <a:r>
                        <a:rPr lang="it-IT" sz="1600" dirty="0">
                          <a:latin typeface="Calibri"/>
                          <a:ea typeface="Arial"/>
                          <a:cs typeface="Arial"/>
                        </a:rPr>
                        <a:t>2</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0" spc="10" dirty="0">
                          <a:latin typeface="Calibri"/>
                          <a:ea typeface="Arial"/>
                          <a:cs typeface="Arial"/>
                        </a:rPr>
                        <a:t>-</a:t>
                      </a:r>
                      <a:r>
                        <a:rPr lang="it-IT" sz="1600" b="0" spc="-5" dirty="0">
                          <a:latin typeface="Calibri"/>
                          <a:ea typeface="Arial"/>
                          <a:cs typeface="Arial"/>
                        </a:rPr>
                        <a:t>0</a:t>
                      </a:r>
                      <a:r>
                        <a:rPr lang="it-IT" sz="1600" b="0" spc="5" dirty="0">
                          <a:latin typeface="Calibri"/>
                          <a:ea typeface="Arial"/>
                          <a:cs typeface="Arial"/>
                        </a:rPr>
                        <a:t>,</a:t>
                      </a:r>
                      <a:r>
                        <a:rPr lang="it-IT" sz="1600" b="0" dirty="0">
                          <a:latin typeface="Calibri"/>
                          <a:ea typeface="Arial"/>
                          <a:cs typeface="Arial"/>
                        </a:rPr>
                        <a:t>4</a:t>
                      </a:r>
                      <a:endParaRPr lang="it-IT" sz="1600" b="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spc="-5" dirty="0">
                          <a:latin typeface="Calibri"/>
                          <a:ea typeface="Verdana"/>
                          <a:cs typeface="Verdana"/>
                        </a:rPr>
                        <a:t>Sani</a:t>
                      </a:r>
                      <a:r>
                        <a:rPr lang="it-IT" sz="1600" b="1" spc="5" dirty="0">
                          <a:latin typeface="Calibri"/>
                          <a:ea typeface="Verdana"/>
                          <a:cs typeface="Verdana"/>
                        </a:rPr>
                        <a:t>t</a:t>
                      </a:r>
                      <a:r>
                        <a:rPr lang="it-IT" sz="1600" b="1" dirty="0">
                          <a:latin typeface="Calibri"/>
                          <a:ea typeface="Verdana"/>
                          <a:cs typeface="Verdana"/>
                        </a:rPr>
                        <a:t>à</a:t>
                      </a:r>
                      <a:r>
                        <a:rPr lang="it-IT" sz="1600" b="1" spc="-300"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6</a:t>
                      </a:r>
                      <a:r>
                        <a:rPr lang="it-IT" sz="1600" spc="-5">
                          <a:latin typeface="Calibri"/>
                          <a:ea typeface="Arial"/>
                          <a:cs typeface="Arial"/>
                        </a:rPr>
                        <a:t>5.</a:t>
                      </a:r>
                      <a:r>
                        <a:rPr lang="it-IT" sz="1600">
                          <a:latin typeface="Calibri"/>
                          <a:ea typeface="Arial"/>
                          <a:cs typeface="Arial"/>
                        </a:rPr>
                        <a:t>8</a:t>
                      </a:r>
                      <a:r>
                        <a:rPr lang="it-IT" sz="1600" spc="-5">
                          <a:latin typeface="Calibri"/>
                          <a:ea typeface="Arial"/>
                          <a:cs typeface="Arial"/>
                        </a:rPr>
                        <a:t>6</a:t>
                      </a:r>
                      <a:r>
                        <a:rPr lang="it-IT" sz="1600">
                          <a:latin typeface="Calibri"/>
                          <a:ea typeface="Arial"/>
                          <a:cs typeface="Arial"/>
                        </a:rPr>
                        <a:t>9</a:t>
                      </a:r>
                      <a:r>
                        <a:rPr lang="it-IT" sz="1600" spc="-24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1</a:t>
                      </a:r>
                      <a:r>
                        <a:rPr lang="it-IT" sz="1600" spc="-5">
                          <a:latin typeface="Calibri"/>
                          <a:ea typeface="Arial"/>
                          <a:cs typeface="Arial"/>
                        </a:rPr>
                        <a:t>1,</a:t>
                      </a:r>
                      <a:r>
                        <a:rPr lang="it-IT" sz="1600">
                          <a:latin typeface="Calibri"/>
                          <a:ea typeface="Arial"/>
                          <a:cs typeface="Arial"/>
                        </a:rPr>
                        <a:t>9</a:t>
                      </a:r>
                      <a:r>
                        <a:rPr lang="it-IT" sz="1600" spc="-26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1</a:t>
                      </a:r>
                      <a:r>
                        <a:rPr lang="it-IT" sz="1600" dirty="0">
                          <a:latin typeface="Calibri"/>
                          <a:ea typeface="Arial"/>
                          <a:cs typeface="Arial"/>
                        </a:rPr>
                        <a:t>1</a:t>
                      </a:r>
                      <a:r>
                        <a:rPr lang="it-IT" sz="1600" spc="-5" dirty="0">
                          <a:latin typeface="Calibri"/>
                          <a:ea typeface="Arial"/>
                          <a:cs typeface="Arial"/>
                        </a:rPr>
                        <a:t>7.</a:t>
                      </a:r>
                      <a:r>
                        <a:rPr lang="it-IT" sz="1600" dirty="0">
                          <a:latin typeface="Calibri"/>
                          <a:ea typeface="Arial"/>
                          <a:cs typeface="Arial"/>
                        </a:rPr>
                        <a:t>0</a:t>
                      </a:r>
                      <a:r>
                        <a:rPr lang="it-IT" sz="1600" spc="-5" dirty="0">
                          <a:latin typeface="Calibri"/>
                          <a:ea typeface="Arial"/>
                          <a:cs typeface="Arial"/>
                        </a:rPr>
                        <a:t>1</a:t>
                      </a:r>
                      <a:r>
                        <a:rPr lang="it-IT" sz="1600" dirty="0">
                          <a:latin typeface="Calibri"/>
                          <a:ea typeface="Arial"/>
                          <a:cs typeface="Arial"/>
                        </a:rPr>
                        <a:t>2</a:t>
                      </a:r>
                      <a:r>
                        <a:rPr lang="it-IT" sz="1600" spc="-22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1</a:t>
                      </a:r>
                      <a:r>
                        <a:rPr lang="it-IT" sz="1600" spc="-5" dirty="0">
                          <a:latin typeface="Calibri"/>
                          <a:ea typeface="Arial"/>
                          <a:cs typeface="Arial"/>
                        </a:rPr>
                        <a:t>4,</a:t>
                      </a:r>
                      <a:r>
                        <a:rPr lang="it-IT" sz="1600" dirty="0">
                          <a:latin typeface="Calibri"/>
                          <a:ea typeface="Arial"/>
                          <a:cs typeface="Arial"/>
                        </a:rPr>
                        <a:t>1</a:t>
                      </a:r>
                      <a:r>
                        <a:rPr lang="it-IT" sz="1600" spc="-26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1" spc="-5" dirty="0">
                          <a:solidFill>
                            <a:srgbClr val="CC0066"/>
                          </a:solidFill>
                          <a:latin typeface="Calibri"/>
                          <a:ea typeface="Arial"/>
                          <a:cs typeface="Arial"/>
                        </a:rPr>
                        <a:t>2</a:t>
                      </a:r>
                      <a:r>
                        <a:rPr lang="it-IT" sz="1600" b="1" spc="5" dirty="0">
                          <a:solidFill>
                            <a:srgbClr val="CC0066"/>
                          </a:solidFill>
                          <a:latin typeface="Calibri"/>
                          <a:ea typeface="Arial"/>
                          <a:cs typeface="Arial"/>
                        </a:rPr>
                        <a:t>,</a:t>
                      </a:r>
                      <a:r>
                        <a:rPr lang="it-IT" sz="1600" b="1" dirty="0">
                          <a:solidFill>
                            <a:srgbClr val="CC0066"/>
                          </a:solidFill>
                          <a:latin typeface="Calibri"/>
                          <a:ea typeface="Arial"/>
                          <a:cs typeface="Arial"/>
                        </a:rPr>
                        <a:t>3</a:t>
                      </a:r>
                      <a:endParaRPr lang="it-IT" sz="1600" b="1" dirty="0">
                        <a:solidFill>
                          <a:srgbClr val="CC0066"/>
                        </a:solidFill>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spc="-5" dirty="0">
                          <a:latin typeface="Calibri"/>
                          <a:ea typeface="Verdana"/>
                          <a:cs typeface="Verdana"/>
                        </a:rPr>
                        <a:t>A</a:t>
                      </a:r>
                      <a:r>
                        <a:rPr lang="it-IT" sz="1600" b="1" dirty="0">
                          <a:latin typeface="Calibri"/>
                          <a:ea typeface="Verdana"/>
                          <a:cs typeface="Verdana"/>
                        </a:rPr>
                        <a:t>ttività</a:t>
                      </a:r>
                      <a:r>
                        <a:rPr lang="it-IT" sz="1600" b="1" spc="75" dirty="0">
                          <a:latin typeface="Calibri"/>
                          <a:ea typeface="Verdana"/>
                          <a:cs typeface="Verdana"/>
                        </a:rPr>
                        <a:t> </a:t>
                      </a:r>
                      <a:r>
                        <a:rPr lang="it-IT" sz="1600" b="1" dirty="0">
                          <a:latin typeface="Calibri"/>
                          <a:ea typeface="Verdana"/>
                          <a:cs typeface="Verdana"/>
                        </a:rPr>
                        <a:t>ricre</a:t>
                      </a:r>
                      <a:r>
                        <a:rPr lang="it-IT" sz="1600" b="1" spc="-5" dirty="0">
                          <a:latin typeface="Calibri"/>
                          <a:ea typeface="Verdana"/>
                          <a:cs typeface="Verdana"/>
                        </a:rPr>
                        <a:t>a</a:t>
                      </a:r>
                      <a:r>
                        <a:rPr lang="it-IT" sz="1600" b="1" dirty="0">
                          <a:latin typeface="Calibri"/>
                          <a:ea typeface="Verdana"/>
                          <a:cs typeface="Verdana"/>
                        </a:rPr>
                        <a:t>tive,</a:t>
                      </a:r>
                      <a:r>
                        <a:rPr lang="it-IT" sz="1600" b="1" spc="170" dirty="0">
                          <a:latin typeface="Calibri"/>
                          <a:ea typeface="Verdana"/>
                          <a:cs typeface="Verdana"/>
                        </a:rPr>
                        <a:t> </a:t>
                      </a:r>
                      <a:r>
                        <a:rPr lang="it-IT" sz="1600" b="1" spc="5" dirty="0">
                          <a:latin typeface="Calibri"/>
                          <a:ea typeface="Verdana"/>
                          <a:cs typeface="Verdana"/>
                        </a:rPr>
                        <a:t>c</a:t>
                      </a:r>
                      <a:r>
                        <a:rPr lang="it-IT" sz="1600" b="1" dirty="0">
                          <a:latin typeface="Calibri"/>
                          <a:ea typeface="Verdana"/>
                          <a:cs typeface="Verdana"/>
                        </a:rPr>
                        <a:t>u</a:t>
                      </a:r>
                      <a:r>
                        <a:rPr lang="it-IT" sz="1600" b="1" spc="-10" dirty="0">
                          <a:latin typeface="Calibri"/>
                          <a:ea typeface="Verdana"/>
                          <a:cs typeface="Verdana"/>
                        </a:rPr>
                        <a:t>l</a:t>
                      </a:r>
                      <a:r>
                        <a:rPr lang="it-IT" sz="1600" b="1" dirty="0">
                          <a:latin typeface="Calibri"/>
                          <a:ea typeface="Verdana"/>
                          <a:cs typeface="Verdana"/>
                        </a:rPr>
                        <a:t>tur</a:t>
                      </a:r>
                      <a:r>
                        <a:rPr lang="it-IT" sz="1600" b="1" spc="-5" dirty="0">
                          <a:latin typeface="Calibri"/>
                          <a:ea typeface="Verdana"/>
                          <a:cs typeface="Verdana"/>
                        </a:rPr>
                        <a:t>a</a:t>
                      </a:r>
                      <a:r>
                        <a:rPr lang="it-IT" sz="1600" b="1" dirty="0">
                          <a:latin typeface="Calibri"/>
                          <a:ea typeface="Verdana"/>
                          <a:cs typeface="Verdana"/>
                        </a:rPr>
                        <a:t>li e</a:t>
                      </a:r>
                      <a:r>
                        <a:rPr lang="it-IT" sz="1600" b="1" spc="15" dirty="0">
                          <a:latin typeface="Calibri"/>
                          <a:ea typeface="Verdana"/>
                          <a:cs typeface="Verdana"/>
                        </a:rPr>
                        <a:t> </a:t>
                      </a:r>
                      <a:r>
                        <a:rPr lang="it-IT" sz="1600" b="1" dirty="0">
                          <a:latin typeface="Calibri"/>
                          <a:ea typeface="Verdana"/>
                          <a:cs typeface="Verdana"/>
                        </a:rPr>
                        <a:t>di</a:t>
                      </a:r>
                      <a:r>
                        <a:rPr lang="it-IT" sz="1600" b="1" spc="35" dirty="0">
                          <a:latin typeface="Calibri"/>
                          <a:ea typeface="Verdana"/>
                          <a:cs typeface="Verdana"/>
                        </a:rPr>
                        <a:t> </a:t>
                      </a:r>
                      <a:r>
                        <a:rPr lang="it-IT" sz="1600" b="1" dirty="0">
                          <a:latin typeface="Calibri"/>
                          <a:ea typeface="Verdana"/>
                          <a:cs typeface="Verdana"/>
                        </a:rPr>
                        <a:t>culto</a:t>
                      </a:r>
                      <a:r>
                        <a:rPr lang="it-IT" sz="1600" b="1" spc="-315"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1</a:t>
                      </a:r>
                      <a:r>
                        <a:rPr lang="it-IT" sz="1600" spc="-5">
                          <a:latin typeface="Calibri"/>
                          <a:ea typeface="Arial"/>
                          <a:cs typeface="Arial"/>
                        </a:rPr>
                        <a:t>0.</a:t>
                      </a:r>
                      <a:r>
                        <a:rPr lang="it-IT" sz="1600">
                          <a:latin typeface="Calibri"/>
                          <a:ea typeface="Arial"/>
                          <a:cs typeface="Arial"/>
                        </a:rPr>
                        <a:t>4</a:t>
                      </a:r>
                      <a:r>
                        <a:rPr lang="it-IT" sz="1600" spc="-5">
                          <a:latin typeface="Calibri"/>
                          <a:ea typeface="Arial"/>
                          <a:cs typeface="Arial"/>
                        </a:rPr>
                        <a:t>9</a:t>
                      </a:r>
                      <a:r>
                        <a:rPr lang="it-IT" sz="1600">
                          <a:latin typeface="Calibri"/>
                          <a:ea typeface="Arial"/>
                          <a:cs typeface="Arial"/>
                        </a:rPr>
                        <a:t>0</a:t>
                      </a:r>
                      <a:r>
                        <a:rPr lang="it-IT" sz="1600" spc="-24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1</a:t>
                      </a:r>
                      <a:r>
                        <a:rPr lang="it-IT" sz="1600" spc="5">
                          <a:latin typeface="Calibri"/>
                          <a:ea typeface="Arial"/>
                          <a:cs typeface="Arial"/>
                        </a:rPr>
                        <a:t>,</a:t>
                      </a:r>
                      <a:r>
                        <a:rPr lang="it-IT" sz="1600">
                          <a:latin typeface="Calibri"/>
                          <a:ea typeface="Arial"/>
                          <a:cs typeface="Arial"/>
                        </a:rPr>
                        <a:t>9</a:t>
                      </a:r>
                      <a:r>
                        <a:rPr lang="it-IT" sz="1600" spc="-27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1</a:t>
                      </a:r>
                      <a:r>
                        <a:rPr lang="it-IT" sz="1600" spc="-5" dirty="0">
                          <a:latin typeface="Calibri"/>
                          <a:ea typeface="Arial"/>
                          <a:cs typeface="Arial"/>
                        </a:rPr>
                        <a:t>2.</a:t>
                      </a:r>
                      <a:r>
                        <a:rPr lang="it-IT" sz="1600" dirty="0">
                          <a:latin typeface="Calibri"/>
                          <a:ea typeface="Arial"/>
                          <a:cs typeface="Arial"/>
                        </a:rPr>
                        <a:t>1</a:t>
                      </a:r>
                      <a:r>
                        <a:rPr lang="it-IT" sz="1600" spc="-5" dirty="0">
                          <a:latin typeface="Calibri"/>
                          <a:ea typeface="Arial"/>
                          <a:cs typeface="Arial"/>
                        </a:rPr>
                        <a:t>7</a:t>
                      </a:r>
                      <a:r>
                        <a:rPr lang="it-IT" sz="1600" dirty="0">
                          <a:latin typeface="Calibri"/>
                          <a:ea typeface="Arial"/>
                          <a:cs typeface="Arial"/>
                        </a:rPr>
                        <a:t>0</a:t>
                      </a:r>
                      <a:r>
                        <a:rPr lang="it-IT" sz="1600" spc="-24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1,</a:t>
                      </a:r>
                      <a:r>
                        <a:rPr lang="it-IT" sz="1600" dirty="0">
                          <a:latin typeface="Calibri"/>
                          <a:ea typeface="Arial"/>
                          <a:cs typeface="Arial"/>
                        </a:rPr>
                        <a:t>5</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0" spc="10" dirty="0">
                          <a:latin typeface="Calibri"/>
                          <a:ea typeface="Arial"/>
                          <a:cs typeface="Arial"/>
                        </a:rPr>
                        <a:t>-</a:t>
                      </a:r>
                      <a:r>
                        <a:rPr lang="it-IT" sz="1600" b="0" spc="-5" dirty="0">
                          <a:latin typeface="Calibri"/>
                          <a:ea typeface="Arial"/>
                          <a:cs typeface="Arial"/>
                        </a:rPr>
                        <a:t>0</a:t>
                      </a:r>
                      <a:r>
                        <a:rPr lang="it-IT" sz="1600" b="0" spc="5" dirty="0">
                          <a:latin typeface="Calibri"/>
                          <a:ea typeface="Arial"/>
                          <a:cs typeface="Arial"/>
                        </a:rPr>
                        <a:t>,</a:t>
                      </a:r>
                      <a:r>
                        <a:rPr lang="it-IT" sz="1600" b="0" dirty="0">
                          <a:latin typeface="Calibri"/>
                          <a:ea typeface="Arial"/>
                          <a:cs typeface="Arial"/>
                        </a:rPr>
                        <a:t>4</a:t>
                      </a:r>
                      <a:endParaRPr lang="it-IT" sz="1600" b="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spc="-10" dirty="0">
                          <a:latin typeface="Calibri"/>
                          <a:ea typeface="Verdana"/>
                          <a:cs typeface="Verdana"/>
                        </a:rPr>
                        <a:t>I</a:t>
                      </a:r>
                      <a:r>
                        <a:rPr lang="it-IT" sz="1600" b="1" dirty="0">
                          <a:latin typeface="Calibri"/>
                          <a:ea typeface="Verdana"/>
                          <a:cs typeface="Verdana"/>
                        </a:rPr>
                        <a:t>struzione</a:t>
                      </a:r>
                      <a:r>
                        <a:rPr lang="it-IT" sz="1600" b="1" spc="-255"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5</a:t>
                      </a:r>
                      <a:r>
                        <a:rPr lang="it-IT" sz="1600" spc="-5">
                          <a:latin typeface="Calibri"/>
                          <a:ea typeface="Arial"/>
                          <a:cs typeface="Arial"/>
                        </a:rPr>
                        <a:t>2.</a:t>
                      </a:r>
                      <a:r>
                        <a:rPr lang="it-IT" sz="1600">
                          <a:latin typeface="Calibri"/>
                          <a:ea typeface="Arial"/>
                          <a:cs typeface="Arial"/>
                        </a:rPr>
                        <a:t>9</a:t>
                      </a:r>
                      <a:r>
                        <a:rPr lang="it-IT" sz="1600" spc="-5">
                          <a:latin typeface="Calibri"/>
                          <a:ea typeface="Arial"/>
                          <a:cs typeface="Arial"/>
                        </a:rPr>
                        <a:t>1</a:t>
                      </a:r>
                      <a:r>
                        <a:rPr lang="it-IT" sz="1600">
                          <a:latin typeface="Calibri"/>
                          <a:ea typeface="Arial"/>
                          <a:cs typeface="Arial"/>
                        </a:rPr>
                        <a:t>2</a:t>
                      </a:r>
                      <a:r>
                        <a:rPr lang="it-IT" sz="1600" spc="-240">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9</a:t>
                      </a:r>
                      <a:r>
                        <a:rPr lang="it-IT" sz="1600" spc="5">
                          <a:latin typeface="Calibri"/>
                          <a:ea typeface="Arial"/>
                          <a:cs typeface="Arial"/>
                        </a:rPr>
                        <a:t>,</a:t>
                      </a:r>
                      <a:r>
                        <a:rPr lang="it-IT" sz="1600">
                          <a:latin typeface="Calibri"/>
                          <a:ea typeface="Arial"/>
                          <a:cs typeface="Arial"/>
                        </a:rPr>
                        <a:t>5</a:t>
                      </a:r>
                      <a:r>
                        <a:rPr lang="it-IT" sz="1600" spc="-27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dirty="0">
                          <a:latin typeface="Calibri"/>
                          <a:ea typeface="Arial"/>
                          <a:cs typeface="Arial"/>
                        </a:rPr>
                        <a:t>6</a:t>
                      </a:r>
                      <a:r>
                        <a:rPr lang="it-IT" sz="1600" spc="-5" dirty="0">
                          <a:latin typeface="Calibri"/>
                          <a:ea typeface="Arial"/>
                          <a:cs typeface="Arial"/>
                        </a:rPr>
                        <a:t>5.</a:t>
                      </a:r>
                      <a:r>
                        <a:rPr lang="it-IT" sz="1600" dirty="0">
                          <a:latin typeface="Calibri"/>
                          <a:ea typeface="Arial"/>
                          <a:cs typeface="Arial"/>
                        </a:rPr>
                        <a:t>1</a:t>
                      </a:r>
                      <a:r>
                        <a:rPr lang="it-IT" sz="1600" spc="-5" dirty="0">
                          <a:latin typeface="Calibri"/>
                          <a:ea typeface="Arial"/>
                          <a:cs typeface="Arial"/>
                        </a:rPr>
                        <a:t>9</a:t>
                      </a:r>
                      <a:r>
                        <a:rPr lang="it-IT" sz="1600" dirty="0">
                          <a:latin typeface="Calibri"/>
                          <a:ea typeface="Arial"/>
                          <a:cs typeface="Arial"/>
                        </a:rPr>
                        <a:t>3</a:t>
                      </a:r>
                      <a:r>
                        <a:rPr lang="it-IT" sz="1600" spc="-24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dirty="0">
                          <a:latin typeface="Calibri"/>
                          <a:ea typeface="Arial"/>
                          <a:cs typeface="Arial"/>
                        </a:rPr>
                        <a:t>7,</a:t>
                      </a:r>
                      <a:r>
                        <a:rPr lang="it-IT" sz="1600" dirty="0">
                          <a:latin typeface="Calibri"/>
                          <a:ea typeface="Arial"/>
                          <a:cs typeface="Arial"/>
                        </a:rPr>
                        <a:t>9</a:t>
                      </a:r>
                      <a:r>
                        <a:rPr lang="it-IT" sz="1600" spc="-27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1" spc="5" dirty="0">
                          <a:solidFill>
                            <a:srgbClr val="CC0066"/>
                          </a:solidFill>
                          <a:latin typeface="Calibri"/>
                          <a:ea typeface="Arial"/>
                          <a:cs typeface="Arial"/>
                        </a:rPr>
                        <a:t>-</a:t>
                      </a:r>
                      <a:r>
                        <a:rPr lang="it-IT" sz="1600" b="1" spc="-5" dirty="0">
                          <a:solidFill>
                            <a:srgbClr val="CC0066"/>
                          </a:solidFill>
                          <a:latin typeface="Calibri"/>
                          <a:ea typeface="Arial"/>
                          <a:cs typeface="Arial"/>
                        </a:rPr>
                        <a:t>1</a:t>
                      </a:r>
                      <a:r>
                        <a:rPr lang="it-IT" sz="1600" b="1" spc="5" dirty="0">
                          <a:solidFill>
                            <a:srgbClr val="CC0066"/>
                          </a:solidFill>
                          <a:latin typeface="Calibri"/>
                          <a:ea typeface="Arial"/>
                          <a:cs typeface="Arial"/>
                        </a:rPr>
                        <a:t>,7</a:t>
                      </a:r>
                      <a:endParaRPr lang="it-IT" sz="1600" b="1" dirty="0">
                        <a:solidFill>
                          <a:srgbClr val="CC0066"/>
                        </a:solidFill>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dirty="0">
                          <a:latin typeface="Calibri"/>
                          <a:ea typeface="Verdana"/>
                          <a:cs typeface="Verdana"/>
                        </a:rPr>
                        <a:t>Prote</a:t>
                      </a:r>
                      <a:r>
                        <a:rPr lang="it-IT" sz="1600" b="1" spc="10" dirty="0">
                          <a:latin typeface="Calibri"/>
                          <a:ea typeface="Verdana"/>
                          <a:cs typeface="Verdana"/>
                        </a:rPr>
                        <a:t>z</a:t>
                      </a:r>
                      <a:r>
                        <a:rPr lang="it-IT" sz="1600" b="1" dirty="0">
                          <a:latin typeface="Calibri"/>
                          <a:ea typeface="Verdana"/>
                          <a:cs typeface="Verdana"/>
                        </a:rPr>
                        <a:t>ione</a:t>
                      </a:r>
                      <a:r>
                        <a:rPr lang="it-IT" sz="1600" b="1" spc="160" dirty="0">
                          <a:latin typeface="Calibri"/>
                          <a:ea typeface="Verdana"/>
                          <a:cs typeface="Verdana"/>
                        </a:rPr>
                        <a:t> </a:t>
                      </a:r>
                      <a:r>
                        <a:rPr lang="it-IT" sz="1600" b="1" dirty="0">
                          <a:latin typeface="Calibri"/>
                          <a:ea typeface="Verdana"/>
                          <a:cs typeface="Verdana"/>
                        </a:rPr>
                        <a:t>soci</a:t>
                      </a:r>
                      <a:r>
                        <a:rPr lang="it-IT" sz="1600" b="1" spc="-10" dirty="0">
                          <a:latin typeface="Calibri"/>
                          <a:ea typeface="Verdana"/>
                          <a:cs typeface="Verdana"/>
                        </a:rPr>
                        <a:t>a</a:t>
                      </a:r>
                      <a:r>
                        <a:rPr lang="it-IT" sz="1600" b="1" dirty="0">
                          <a:latin typeface="Calibri"/>
                          <a:ea typeface="Verdana"/>
                          <a:cs typeface="Verdana"/>
                        </a:rPr>
                        <a:t>le</a:t>
                      </a:r>
                      <a:r>
                        <a:rPr lang="it-IT" sz="1600" b="1" spc="-290"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2</a:t>
                      </a:r>
                      <a:r>
                        <a:rPr lang="it-IT" sz="1600">
                          <a:latin typeface="Calibri"/>
                          <a:ea typeface="Arial"/>
                          <a:cs typeface="Arial"/>
                        </a:rPr>
                        <a:t>0</a:t>
                      </a:r>
                      <a:r>
                        <a:rPr lang="it-IT" sz="1600" spc="-5">
                          <a:latin typeface="Calibri"/>
                          <a:ea typeface="Arial"/>
                          <a:cs typeface="Arial"/>
                        </a:rPr>
                        <a:t>2.</a:t>
                      </a:r>
                      <a:r>
                        <a:rPr lang="it-IT" sz="1600">
                          <a:latin typeface="Calibri"/>
                          <a:ea typeface="Arial"/>
                          <a:cs typeface="Arial"/>
                        </a:rPr>
                        <a:t>6</a:t>
                      </a:r>
                      <a:r>
                        <a:rPr lang="it-IT" sz="1600" spc="-5">
                          <a:latin typeface="Calibri"/>
                          <a:ea typeface="Arial"/>
                          <a:cs typeface="Arial"/>
                        </a:rPr>
                        <a:t>9</a:t>
                      </a:r>
                      <a:r>
                        <a:rPr lang="it-IT" sz="1600">
                          <a:latin typeface="Calibri"/>
                          <a:ea typeface="Arial"/>
                          <a:cs typeface="Arial"/>
                        </a:rPr>
                        <a:t>3</a:t>
                      </a:r>
                      <a:r>
                        <a:rPr lang="it-IT" sz="1600" spc="-22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a:latin typeface="Calibri"/>
                          <a:ea typeface="Arial"/>
                          <a:cs typeface="Arial"/>
                        </a:rPr>
                        <a:t>3</a:t>
                      </a:r>
                      <a:r>
                        <a:rPr lang="it-IT" sz="1600" spc="-5">
                          <a:latin typeface="Calibri"/>
                          <a:ea typeface="Arial"/>
                          <a:cs typeface="Arial"/>
                        </a:rPr>
                        <a:t>6,</a:t>
                      </a:r>
                      <a:r>
                        <a:rPr lang="it-IT" sz="1600">
                          <a:latin typeface="Calibri"/>
                          <a:ea typeface="Arial"/>
                          <a:cs typeface="Arial"/>
                        </a:rPr>
                        <a:t>5</a:t>
                      </a:r>
                      <a:r>
                        <a:rPr lang="it-IT" sz="1600" spc="-26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spc="-5">
                          <a:latin typeface="Calibri"/>
                          <a:ea typeface="Arial"/>
                          <a:cs typeface="Arial"/>
                        </a:rPr>
                        <a:t>3</a:t>
                      </a:r>
                      <a:r>
                        <a:rPr lang="it-IT" sz="1600">
                          <a:latin typeface="Calibri"/>
                          <a:ea typeface="Arial"/>
                          <a:cs typeface="Arial"/>
                        </a:rPr>
                        <a:t>5</a:t>
                      </a:r>
                      <a:r>
                        <a:rPr lang="it-IT" sz="1600" spc="-5">
                          <a:latin typeface="Calibri"/>
                          <a:ea typeface="Arial"/>
                          <a:cs typeface="Arial"/>
                        </a:rPr>
                        <a:t>2.</a:t>
                      </a:r>
                      <a:r>
                        <a:rPr lang="it-IT" sz="1600">
                          <a:latin typeface="Calibri"/>
                          <a:ea typeface="Arial"/>
                          <a:cs typeface="Arial"/>
                        </a:rPr>
                        <a:t>5</a:t>
                      </a:r>
                      <a:r>
                        <a:rPr lang="it-IT" sz="1600" spc="-5">
                          <a:latin typeface="Calibri"/>
                          <a:ea typeface="Arial"/>
                          <a:cs typeface="Arial"/>
                        </a:rPr>
                        <a:t>7</a:t>
                      </a:r>
                      <a:r>
                        <a:rPr lang="it-IT" sz="1600">
                          <a:latin typeface="Calibri"/>
                          <a:ea typeface="Arial"/>
                          <a:cs typeface="Arial"/>
                        </a:rPr>
                        <a:t>0</a:t>
                      </a:r>
                      <a:r>
                        <a:rPr lang="it-IT" sz="1600" spc="-225">
                          <a:latin typeface="Calibri"/>
                          <a:ea typeface="Arial"/>
                          <a:cs typeface="Arial"/>
                        </a:rPr>
                        <a:t> </a:t>
                      </a:r>
                      <a:endParaRPr lang="it-IT" sz="160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1" dirty="0">
                          <a:latin typeface="Calibri"/>
                          <a:ea typeface="Arial"/>
                          <a:cs typeface="Arial"/>
                        </a:rPr>
                        <a:t>4</a:t>
                      </a:r>
                      <a:r>
                        <a:rPr lang="it-IT" sz="1600" b="1" spc="-5" dirty="0">
                          <a:latin typeface="Calibri"/>
                          <a:ea typeface="Arial"/>
                          <a:cs typeface="Arial"/>
                        </a:rPr>
                        <a:t>2,</a:t>
                      </a:r>
                      <a:r>
                        <a:rPr lang="it-IT" sz="1600" b="1" dirty="0">
                          <a:latin typeface="Calibri"/>
                          <a:ea typeface="Arial"/>
                          <a:cs typeface="Arial"/>
                        </a:rPr>
                        <a:t>6</a:t>
                      </a:r>
                      <a:r>
                        <a:rPr lang="it-IT" sz="1600" spc="-26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a:noFill/>
                    </a:lnB>
                  </a:tcPr>
                </a:tc>
                <a:tc>
                  <a:txBody>
                    <a:bodyPr/>
                    <a:lstStyle/>
                    <a:p>
                      <a:pPr algn="r">
                        <a:lnSpc>
                          <a:spcPct val="115000"/>
                        </a:lnSpc>
                        <a:spcAft>
                          <a:spcPts val="0"/>
                        </a:spcAft>
                      </a:pPr>
                      <a:r>
                        <a:rPr lang="it-IT" sz="1600" b="1" spc="-5" dirty="0">
                          <a:solidFill>
                            <a:srgbClr val="CC0066"/>
                          </a:solidFill>
                          <a:latin typeface="Calibri"/>
                          <a:ea typeface="Arial"/>
                          <a:cs typeface="Arial"/>
                        </a:rPr>
                        <a:t>6</a:t>
                      </a:r>
                      <a:r>
                        <a:rPr lang="it-IT" sz="1600" b="1" spc="5" dirty="0">
                          <a:solidFill>
                            <a:srgbClr val="CC0066"/>
                          </a:solidFill>
                          <a:latin typeface="Calibri"/>
                          <a:ea typeface="Arial"/>
                          <a:cs typeface="Arial"/>
                        </a:rPr>
                        <a:t>,</a:t>
                      </a:r>
                      <a:r>
                        <a:rPr lang="it-IT" sz="1600" b="1" dirty="0">
                          <a:solidFill>
                            <a:srgbClr val="CC0066"/>
                          </a:solidFill>
                          <a:latin typeface="Calibri"/>
                          <a:ea typeface="Arial"/>
                          <a:cs typeface="Arial"/>
                        </a:rPr>
                        <a:t>1</a:t>
                      </a:r>
                      <a:endParaRPr lang="it-IT" sz="1600" b="1" dirty="0">
                        <a:solidFill>
                          <a:srgbClr val="CC0066"/>
                        </a:solidFill>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a:noFill/>
                    </a:lnB>
                  </a:tcPr>
                </a:tc>
              </a:tr>
              <a:tr h="282400">
                <a:tc>
                  <a:txBody>
                    <a:bodyPr/>
                    <a:lstStyle/>
                    <a:p>
                      <a:pPr>
                        <a:lnSpc>
                          <a:spcPct val="115000"/>
                        </a:lnSpc>
                        <a:spcAft>
                          <a:spcPts val="0"/>
                        </a:spcAft>
                      </a:pPr>
                      <a:r>
                        <a:rPr lang="it-IT" sz="1600" b="1" dirty="0">
                          <a:latin typeface="Calibri"/>
                          <a:ea typeface="Verdana"/>
                          <a:cs typeface="Verdana"/>
                        </a:rPr>
                        <a:t>Spesa</a:t>
                      </a:r>
                      <a:r>
                        <a:rPr lang="it-IT" sz="1600" b="1" spc="90" dirty="0">
                          <a:latin typeface="Calibri"/>
                          <a:ea typeface="Verdana"/>
                          <a:cs typeface="Verdana"/>
                        </a:rPr>
                        <a:t> </a:t>
                      </a:r>
                      <a:r>
                        <a:rPr lang="it-IT" sz="1600" b="1" dirty="0">
                          <a:latin typeface="Calibri"/>
                          <a:ea typeface="Verdana"/>
                          <a:cs typeface="Verdana"/>
                        </a:rPr>
                        <a:t>tot</a:t>
                      </a:r>
                      <a:r>
                        <a:rPr lang="it-IT" sz="1600" b="1" spc="-5" dirty="0">
                          <a:latin typeface="Calibri"/>
                          <a:ea typeface="Verdana"/>
                          <a:cs typeface="Verdana"/>
                        </a:rPr>
                        <a:t>a</a:t>
                      </a:r>
                      <a:r>
                        <a:rPr lang="it-IT" sz="1600" b="1" spc="-10" dirty="0">
                          <a:latin typeface="Calibri"/>
                          <a:ea typeface="Verdana"/>
                          <a:cs typeface="Verdana"/>
                        </a:rPr>
                        <a:t>l</a:t>
                      </a:r>
                      <a:r>
                        <a:rPr lang="it-IT" sz="1600" b="1" dirty="0">
                          <a:latin typeface="Calibri"/>
                          <a:ea typeface="Verdana"/>
                          <a:cs typeface="Verdana"/>
                        </a:rPr>
                        <a:t>e</a:t>
                      </a:r>
                      <a:r>
                        <a:rPr lang="it-IT" sz="1600" b="1" spc="-305" dirty="0">
                          <a:latin typeface="Calibri"/>
                          <a:ea typeface="Verdana"/>
                          <a:cs typeface="Verdana"/>
                        </a:rPr>
                        <a:t> </a:t>
                      </a:r>
                      <a:endParaRPr lang="it-IT" sz="1600" dirty="0">
                        <a:latin typeface="Calibri"/>
                        <a:ea typeface="Calibri"/>
                        <a:cs typeface="Times New Roman"/>
                      </a:endParaRPr>
                    </a:p>
                  </a:txBody>
                  <a:tcPr marL="18000" marR="36000" marT="0" marB="0">
                    <a:lnL>
                      <a:noFill/>
                    </a:lnL>
                    <a:lnR w="12700" cap="flat" cmpd="sng" algn="ctr">
                      <a:solidFill>
                        <a:schemeClr val="accent1">
                          <a:lumMod val="40000"/>
                          <a:lumOff val="60000"/>
                        </a:schemeClr>
                      </a:solidFill>
                      <a:prstDash val="solid"/>
                      <a:round/>
                      <a:headEnd type="none" w="med" len="med"/>
                      <a:tailEnd type="none" w="med" len="med"/>
                    </a:lnR>
                    <a:lnT>
                      <a:noFill/>
                    </a:lnT>
                    <a:lnB w="12700" cap="flat" cmpd="sng" algn="ctr">
                      <a:solidFill>
                        <a:schemeClr val="accent1">
                          <a:lumMod val="40000"/>
                          <a:lumOff val="60000"/>
                        </a:schemeClr>
                      </a:solidFill>
                      <a:prstDash val="solid"/>
                      <a:round/>
                      <a:headEnd type="none" w="med" len="med"/>
                      <a:tailEnd type="none" w="med" len="med"/>
                    </a:lnB>
                  </a:tcPr>
                </a:tc>
                <a:tc>
                  <a:txBody>
                    <a:bodyPr/>
                    <a:lstStyle/>
                    <a:p>
                      <a:pPr algn="r">
                        <a:lnSpc>
                          <a:spcPct val="115000"/>
                        </a:lnSpc>
                        <a:spcAft>
                          <a:spcPts val="0"/>
                        </a:spcAft>
                      </a:pPr>
                      <a:r>
                        <a:rPr lang="it-IT" sz="1600" spc="-5" dirty="0">
                          <a:latin typeface="Calibri"/>
                          <a:ea typeface="Arial"/>
                          <a:cs typeface="Arial"/>
                        </a:rPr>
                        <a:t>5</a:t>
                      </a:r>
                      <a:r>
                        <a:rPr lang="it-IT" sz="1600" dirty="0">
                          <a:latin typeface="Calibri"/>
                          <a:ea typeface="Arial"/>
                          <a:cs typeface="Arial"/>
                        </a:rPr>
                        <a:t>5</a:t>
                      </a:r>
                      <a:r>
                        <a:rPr lang="it-IT" sz="1600" spc="-5" dirty="0">
                          <a:latin typeface="Calibri"/>
                          <a:ea typeface="Arial"/>
                          <a:cs typeface="Arial"/>
                        </a:rPr>
                        <a:t>5.</a:t>
                      </a:r>
                      <a:r>
                        <a:rPr lang="it-IT" sz="1600" dirty="0">
                          <a:latin typeface="Calibri"/>
                          <a:ea typeface="Arial"/>
                          <a:cs typeface="Arial"/>
                        </a:rPr>
                        <a:t>1</a:t>
                      </a:r>
                      <a:r>
                        <a:rPr lang="it-IT" sz="1600" spc="-5" dirty="0">
                          <a:latin typeface="Calibri"/>
                          <a:ea typeface="Arial"/>
                          <a:cs typeface="Arial"/>
                        </a:rPr>
                        <a:t>0</a:t>
                      </a:r>
                      <a:r>
                        <a:rPr lang="it-IT" sz="1600" dirty="0">
                          <a:latin typeface="Calibri"/>
                          <a:ea typeface="Arial"/>
                          <a:cs typeface="Arial"/>
                        </a:rPr>
                        <a:t>2</a:t>
                      </a:r>
                      <a:r>
                        <a:rPr lang="it-IT" sz="1600" spc="-22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w="12700" cap="flat" cmpd="sng" algn="ctr">
                      <a:solidFill>
                        <a:schemeClr val="accent1">
                          <a:lumMod val="40000"/>
                          <a:lumOff val="60000"/>
                        </a:schemeClr>
                      </a:solidFill>
                      <a:prstDash val="solid"/>
                      <a:round/>
                      <a:headEnd type="none" w="med" len="med"/>
                      <a:tailEnd type="none" w="med" len="med"/>
                    </a:lnB>
                  </a:tcPr>
                </a:tc>
                <a:tc>
                  <a:txBody>
                    <a:bodyPr/>
                    <a:lstStyle/>
                    <a:p>
                      <a:pPr algn="r">
                        <a:lnSpc>
                          <a:spcPct val="115000"/>
                        </a:lnSpc>
                        <a:spcAft>
                          <a:spcPts val="0"/>
                        </a:spcAft>
                      </a:pPr>
                      <a:r>
                        <a:rPr lang="it-IT" sz="1600" dirty="0">
                          <a:latin typeface="Calibri"/>
                          <a:ea typeface="Arial"/>
                          <a:cs typeface="Arial"/>
                        </a:rPr>
                        <a:t>1</a:t>
                      </a:r>
                      <a:r>
                        <a:rPr lang="it-IT" sz="1600" spc="-5" dirty="0">
                          <a:latin typeface="Calibri"/>
                          <a:ea typeface="Arial"/>
                          <a:cs typeface="Arial"/>
                        </a:rPr>
                        <a:t>00</a:t>
                      </a:r>
                      <a:r>
                        <a:rPr lang="it-IT" sz="1600" spc="5" dirty="0">
                          <a:latin typeface="Calibri"/>
                          <a:ea typeface="Arial"/>
                          <a:cs typeface="Arial"/>
                        </a:rPr>
                        <a:t>,</a:t>
                      </a:r>
                      <a:r>
                        <a:rPr lang="it-IT" sz="1600" dirty="0">
                          <a:latin typeface="Calibri"/>
                          <a:ea typeface="Arial"/>
                          <a:cs typeface="Arial"/>
                        </a:rPr>
                        <a:t>0</a:t>
                      </a:r>
                      <a:r>
                        <a:rPr lang="it-IT" sz="1600" spc="-250"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w="12700" cap="flat" cmpd="sng" algn="ctr">
                      <a:solidFill>
                        <a:schemeClr val="accent1">
                          <a:lumMod val="40000"/>
                          <a:lumOff val="60000"/>
                        </a:schemeClr>
                      </a:solidFill>
                      <a:prstDash val="solid"/>
                      <a:round/>
                      <a:headEnd type="none" w="med" len="med"/>
                      <a:tailEnd type="none" w="med" len="med"/>
                    </a:lnB>
                  </a:tcPr>
                </a:tc>
                <a:tc>
                  <a:txBody>
                    <a:bodyPr/>
                    <a:lstStyle/>
                    <a:p>
                      <a:pPr algn="r">
                        <a:lnSpc>
                          <a:spcPct val="115000"/>
                        </a:lnSpc>
                        <a:spcAft>
                          <a:spcPts val="0"/>
                        </a:spcAft>
                      </a:pPr>
                      <a:r>
                        <a:rPr lang="it-IT" sz="1600" spc="-5" dirty="0">
                          <a:latin typeface="Calibri"/>
                          <a:ea typeface="Arial"/>
                          <a:cs typeface="Arial"/>
                        </a:rPr>
                        <a:t>8</a:t>
                      </a:r>
                      <a:r>
                        <a:rPr lang="it-IT" sz="1600" dirty="0">
                          <a:latin typeface="Calibri"/>
                          <a:ea typeface="Arial"/>
                          <a:cs typeface="Arial"/>
                        </a:rPr>
                        <a:t>2</a:t>
                      </a:r>
                      <a:r>
                        <a:rPr lang="it-IT" sz="1600" spc="-5" dirty="0">
                          <a:latin typeface="Calibri"/>
                          <a:ea typeface="Arial"/>
                          <a:cs typeface="Arial"/>
                        </a:rPr>
                        <a:t>7.</a:t>
                      </a:r>
                      <a:r>
                        <a:rPr lang="it-IT" sz="1600" dirty="0">
                          <a:latin typeface="Calibri"/>
                          <a:ea typeface="Arial"/>
                          <a:cs typeface="Arial"/>
                        </a:rPr>
                        <a:t>7</a:t>
                      </a:r>
                      <a:r>
                        <a:rPr lang="it-IT" sz="1600" spc="-5" dirty="0">
                          <a:latin typeface="Calibri"/>
                          <a:ea typeface="Arial"/>
                          <a:cs typeface="Arial"/>
                        </a:rPr>
                        <a:t>8</a:t>
                      </a:r>
                      <a:r>
                        <a:rPr lang="it-IT" sz="1600" dirty="0">
                          <a:latin typeface="Calibri"/>
                          <a:ea typeface="Arial"/>
                          <a:cs typeface="Arial"/>
                        </a:rPr>
                        <a:t>0</a:t>
                      </a:r>
                      <a:r>
                        <a:rPr lang="it-IT" sz="1600" spc="-225" dirty="0">
                          <a:latin typeface="Calibri"/>
                          <a:ea typeface="Arial"/>
                          <a:cs typeface="Arial"/>
                        </a:rPr>
                        <a:t> </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w="12700" cap="flat" cmpd="sng" algn="ctr">
                      <a:solidFill>
                        <a:schemeClr val="accent1">
                          <a:lumMod val="40000"/>
                          <a:lumOff val="60000"/>
                        </a:schemeClr>
                      </a:solidFill>
                      <a:prstDash val="solid"/>
                      <a:round/>
                      <a:headEnd type="none" w="med" len="med"/>
                      <a:tailEnd type="none" w="med" len="med"/>
                    </a:lnB>
                  </a:tcPr>
                </a:tc>
                <a:tc>
                  <a:txBody>
                    <a:bodyPr/>
                    <a:lstStyle/>
                    <a:p>
                      <a:pPr algn="r">
                        <a:lnSpc>
                          <a:spcPct val="115000"/>
                        </a:lnSpc>
                        <a:spcAft>
                          <a:spcPts val="0"/>
                        </a:spcAft>
                      </a:pPr>
                      <a:r>
                        <a:rPr lang="it-IT" sz="1600" spc="-5" dirty="0">
                          <a:latin typeface="Calibri"/>
                          <a:ea typeface="Arial"/>
                          <a:cs typeface="Arial"/>
                        </a:rPr>
                        <a:t>1</a:t>
                      </a:r>
                      <a:r>
                        <a:rPr lang="it-IT" sz="1600" dirty="0">
                          <a:latin typeface="Calibri"/>
                          <a:ea typeface="Arial"/>
                          <a:cs typeface="Arial"/>
                        </a:rPr>
                        <a:t>0</a:t>
                      </a:r>
                      <a:r>
                        <a:rPr lang="it-IT" sz="1600" spc="-5" dirty="0">
                          <a:latin typeface="Calibri"/>
                          <a:ea typeface="Arial"/>
                          <a:cs typeface="Arial"/>
                        </a:rPr>
                        <a:t>0,0</a:t>
                      </a:r>
                      <a:endParaRPr lang="it-IT" sz="1600" dirty="0">
                        <a:latin typeface="Calibri"/>
                        <a:ea typeface="Calibri"/>
                        <a:cs typeface="Times New Roman"/>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a:noFill/>
                    </a:lnT>
                    <a:lnB w="12700" cap="flat" cmpd="sng" algn="ctr">
                      <a:solidFill>
                        <a:schemeClr val="accent1">
                          <a:lumMod val="40000"/>
                          <a:lumOff val="60000"/>
                        </a:schemeClr>
                      </a:solidFill>
                      <a:prstDash val="solid"/>
                      <a:round/>
                      <a:headEnd type="none" w="med" len="med"/>
                      <a:tailEnd type="none" w="med" len="med"/>
                    </a:lnB>
                  </a:tcPr>
                </a:tc>
                <a:tc>
                  <a:txBody>
                    <a:bodyPr/>
                    <a:lstStyle/>
                    <a:p>
                      <a:pPr algn="r">
                        <a:lnSpc>
                          <a:spcPct val="115000"/>
                        </a:lnSpc>
                        <a:spcAft>
                          <a:spcPts val="0"/>
                        </a:spcAft>
                      </a:pPr>
                      <a:endParaRPr lang="it-IT" sz="1600" dirty="0">
                        <a:latin typeface="Calibri"/>
                        <a:ea typeface="Arial"/>
                        <a:cs typeface="Arial"/>
                      </a:endParaRPr>
                    </a:p>
                  </a:txBody>
                  <a:tcPr marL="18000" marR="36000" marT="0" marB="0">
                    <a:lnL w="12700" cap="flat" cmpd="sng" algn="ctr">
                      <a:solidFill>
                        <a:schemeClr val="accent1">
                          <a:lumMod val="40000"/>
                          <a:lumOff val="60000"/>
                        </a:schemeClr>
                      </a:solidFill>
                      <a:prstDash val="solid"/>
                      <a:round/>
                      <a:headEnd type="none" w="med" len="med"/>
                      <a:tailEnd type="none" w="med" len="med"/>
                    </a:lnL>
                    <a:lnR>
                      <a:noFill/>
                    </a:lnR>
                    <a:lnT>
                      <a:noFill/>
                    </a:lnT>
                    <a:lnB w="12700" cap="flat" cmpd="sng" algn="ctr">
                      <a:solidFill>
                        <a:schemeClr val="accent1">
                          <a:lumMod val="40000"/>
                          <a:lumOff val="60000"/>
                        </a:schemeClr>
                      </a:solidFill>
                      <a:prstDash val="solid"/>
                      <a:round/>
                      <a:headEnd type="none" w="med" len="med"/>
                      <a:tailEnd type="none" w="med" len="med"/>
                    </a:lnB>
                  </a:tcPr>
                </a:tc>
              </a:tr>
            </a:tbl>
          </a:graphicData>
        </a:graphic>
      </p:graphicFrame>
      <p:sp>
        <p:nvSpPr>
          <p:cNvPr id="12" name="CasellaDiTesto 11"/>
          <p:cNvSpPr txBox="1"/>
          <p:nvPr/>
        </p:nvSpPr>
        <p:spPr>
          <a:xfrm>
            <a:off x="1643042" y="6211669"/>
            <a:ext cx="1714512"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Manovre espansive e Legge di Bilancio</a:t>
            </a:r>
          </a:p>
        </p:txBody>
      </p:sp>
      <p:sp>
        <p:nvSpPr>
          <p:cNvPr id="13" name="CasellaDiTesto 12"/>
          <p:cNvSpPr txBox="1"/>
          <p:nvPr/>
        </p:nvSpPr>
        <p:spPr>
          <a:xfrm>
            <a:off x="3428992" y="6286520"/>
            <a:ext cx="2357454"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 La debolezza delle riforme?</a:t>
            </a:r>
            <a:endParaRPr lang="it-IT" sz="1500" b="1" dirty="0">
              <a:solidFill>
                <a:srgbClr val="B8005C"/>
              </a:solidFill>
              <a:latin typeface="Calibri" pitchFamily="34" charset="0"/>
            </a:endParaRPr>
          </a:p>
        </p:txBody>
      </p:sp>
      <p:sp>
        <p:nvSpPr>
          <p:cNvPr id="14" name="CasellaDiTesto 13"/>
          <p:cNvSpPr txBox="1"/>
          <p:nvPr/>
        </p:nvSpPr>
        <p:spPr>
          <a:xfrm>
            <a:off x="0" y="0"/>
            <a:ext cx="9144000" cy="523220"/>
          </a:xfrm>
          <a:prstGeom prst="rect">
            <a:avLst/>
          </a:prstGeom>
          <a:noFill/>
          <a:ln w="28575">
            <a:solidFill>
              <a:srgbClr val="B8005C"/>
            </a:solidFill>
          </a:ln>
        </p:spPr>
        <p:txBody>
          <a:bodyPr wrap="square" rtlCol="0">
            <a:spAutoFit/>
          </a:bodyPr>
          <a:lstStyle/>
          <a:p>
            <a:pPr algn="ctr">
              <a:defRPr/>
            </a:pPr>
            <a:r>
              <a:rPr lang="en-US" sz="2800" b="1" dirty="0" err="1" smtClean="0">
                <a:latin typeface="Calibri" pitchFamily="34" charset="0"/>
              </a:rPr>
              <a:t>Composizione</a:t>
            </a:r>
            <a:r>
              <a:rPr lang="en-US" sz="2800" b="1" dirty="0" smtClean="0">
                <a:latin typeface="Calibri" pitchFamily="34" charset="0"/>
              </a:rPr>
              <a:t> </a:t>
            </a:r>
            <a:r>
              <a:rPr lang="en-US" sz="2800" b="1" dirty="0" err="1" smtClean="0">
                <a:latin typeface="Calibri" pitchFamily="34" charset="0"/>
              </a:rPr>
              <a:t>della</a:t>
            </a:r>
            <a:r>
              <a:rPr lang="en-US" sz="2800" b="1" dirty="0" smtClean="0">
                <a:latin typeface="Calibri" pitchFamily="34" charset="0"/>
              </a:rPr>
              <a:t> </a:t>
            </a:r>
            <a:r>
              <a:rPr lang="en-US" sz="2800" b="1" dirty="0" err="1" smtClean="0">
                <a:latin typeface="Calibri" pitchFamily="34" charset="0"/>
              </a:rPr>
              <a:t>spesa</a:t>
            </a:r>
            <a:r>
              <a:rPr lang="en-US" sz="2800" b="1" dirty="0" smtClean="0">
                <a:latin typeface="Calibri" pitchFamily="34" charset="0"/>
              </a:rPr>
              <a:t> per </a:t>
            </a:r>
            <a:r>
              <a:rPr lang="en-US" sz="2800" b="1" dirty="0" err="1" smtClean="0">
                <a:latin typeface="Calibri" pitchFamily="34" charset="0"/>
              </a:rPr>
              <a:t>funzioni</a:t>
            </a:r>
            <a:endParaRPr lang="en-US" sz="2800" b="1" dirty="0" smtClean="0">
              <a:latin typeface="Calibri" pitchFamily="34" charset="0"/>
            </a:endParaRPr>
          </a:p>
        </p:txBody>
      </p:sp>
      <p:sp>
        <p:nvSpPr>
          <p:cNvPr id="15" name="CasellaDiTesto 14"/>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Vincoli europei e trend di finanza pubblica</a:t>
            </a:r>
            <a:endParaRPr lang="it-IT" sz="1500" b="1"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CustomShape 1"/>
          <p:cNvSpPr/>
          <p:nvPr/>
        </p:nvSpPr>
        <p:spPr>
          <a:xfrm>
            <a:off x="0" y="0"/>
            <a:ext cx="9144000" cy="764704"/>
          </a:xfrm>
          <a:prstGeom prst="rect">
            <a:avLst/>
          </a:prstGeom>
          <a:noFill/>
          <a:ln w="28575">
            <a:solidFill>
              <a:srgbClr val="B8005C"/>
            </a:solidFill>
          </a:ln>
        </p:spPr>
        <p:style>
          <a:lnRef idx="0">
            <a:scrgbClr r="0" g="0" b="0"/>
          </a:lnRef>
          <a:fillRef idx="0">
            <a:scrgbClr r="0" g="0" b="0"/>
          </a:fillRef>
          <a:effectRef idx="0">
            <a:scrgbClr r="0" g="0" b="0"/>
          </a:effectRef>
          <a:fontRef idx="minor"/>
        </p:style>
        <p:txBody>
          <a:bodyPr lIns="90000" tIns="45000" rIns="90000" bIns="45000"/>
          <a:lstStyle/>
          <a:p>
            <a:pPr algn="ctr">
              <a:lnSpc>
                <a:spcPct val="80000"/>
              </a:lnSpc>
            </a:pPr>
            <a:r>
              <a:rPr lang="it-IT" sz="2800" b="1" strike="noStrike" spc="-1" dirty="0" smtClean="0">
                <a:uFill>
                  <a:solidFill>
                    <a:srgbClr val="FFFFFF"/>
                  </a:solidFill>
                </a:uFill>
                <a:latin typeface="Calibri"/>
                <a:ea typeface="DejaVu Sans"/>
              </a:rPr>
              <a:t>La crisi economica e gli investimenti </a:t>
            </a:r>
          </a:p>
          <a:p>
            <a:pPr algn="ctr">
              <a:lnSpc>
                <a:spcPct val="80000"/>
              </a:lnSpc>
            </a:pPr>
            <a:r>
              <a:rPr lang="it-IT" sz="2800" b="1" strike="noStrike" spc="-1" dirty="0" smtClean="0">
                <a:uFill>
                  <a:solidFill>
                    <a:srgbClr val="FFFFFF"/>
                  </a:solidFill>
                </a:uFill>
                <a:latin typeface="Calibri"/>
                <a:ea typeface="DejaVu Sans"/>
              </a:rPr>
              <a:t>(pubblici e privati)</a:t>
            </a:r>
            <a:r>
              <a:rPr lang="it-IT" sz="2800" b="1" spc="-1" dirty="0" smtClean="0">
                <a:uFill>
                  <a:solidFill>
                    <a:srgbClr val="FFFFFF"/>
                  </a:solidFill>
                </a:uFill>
                <a:latin typeface="Calibri"/>
                <a:ea typeface="DejaVu Sans"/>
              </a:rPr>
              <a:t> </a:t>
            </a:r>
            <a:r>
              <a:rPr lang="it-IT" sz="2800" b="1" strike="noStrike" spc="-1" dirty="0" smtClean="0">
                <a:uFill>
                  <a:solidFill>
                    <a:srgbClr val="FFFFFF"/>
                  </a:solidFill>
                </a:uFill>
                <a:latin typeface="Calibri"/>
                <a:ea typeface="DejaVu Sans"/>
              </a:rPr>
              <a:t>mancati</a:t>
            </a:r>
            <a:endParaRPr lang="it-IT" sz="2800" b="0" strike="noStrike" spc="-1" dirty="0">
              <a:uFill>
                <a:solidFill>
                  <a:srgbClr val="FFFFFF"/>
                </a:solidFill>
              </a:uFill>
              <a:latin typeface="Arial"/>
            </a:endParaRPr>
          </a:p>
        </p:txBody>
      </p:sp>
      <p:sp>
        <p:nvSpPr>
          <p:cNvPr id="15" name="Rettangolo 14"/>
          <p:cNvSpPr/>
          <p:nvPr/>
        </p:nvSpPr>
        <p:spPr>
          <a:xfrm>
            <a:off x="214282" y="836712"/>
            <a:ext cx="8678198" cy="923330"/>
          </a:xfrm>
          <a:prstGeom prst="rect">
            <a:avLst/>
          </a:prstGeom>
          <a:ln>
            <a:noFill/>
          </a:ln>
        </p:spPr>
        <p:txBody>
          <a:bodyPr wrap="square">
            <a:spAutoFit/>
          </a:bodyPr>
          <a:lstStyle/>
          <a:p>
            <a:pPr algn="just">
              <a:lnSpc>
                <a:spcPct val="90000"/>
              </a:lnSpc>
            </a:pPr>
            <a:r>
              <a:rPr lang="it-IT" sz="2000" b="1" dirty="0" smtClean="0">
                <a:latin typeface="Calibri" pitchFamily="34" charset="0"/>
              </a:rPr>
              <a:t>La crisi finanziaria del 2008 ha dato il via a una lunga fase di recessione che ha portato a una riduzione (cumulata) di circa il 5% dei consumi e del 30% negli investimenti</a:t>
            </a:r>
            <a:r>
              <a:rPr lang="it-IT" sz="1700" b="1" dirty="0" smtClean="0">
                <a:latin typeface="Calibri" pitchFamily="34" charset="0"/>
              </a:rPr>
              <a:t>. </a:t>
            </a:r>
          </a:p>
        </p:txBody>
      </p:sp>
      <p:sp>
        <p:nvSpPr>
          <p:cNvPr id="22" name="CasellaDiTesto 21"/>
          <p:cNvSpPr txBox="1"/>
          <p:nvPr/>
        </p:nvSpPr>
        <p:spPr>
          <a:xfrm>
            <a:off x="72008" y="4869160"/>
            <a:ext cx="8964488" cy="1169551"/>
          </a:xfrm>
          <a:prstGeom prst="rect">
            <a:avLst/>
          </a:prstGeom>
          <a:noFill/>
          <a:ln>
            <a:solidFill>
              <a:srgbClr val="B8005C"/>
            </a:solidFill>
          </a:ln>
        </p:spPr>
        <p:txBody>
          <a:bodyPr wrap="square" rtlCol="0">
            <a:spAutoFit/>
          </a:bodyPr>
          <a:lstStyle/>
          <a:p>
            <a:pPr algn="just"/>
            <a:r>
              <a:rPr lang="it-IT" sz="1400" b="1" dirty="0" smtClean="0">
                <a:latin typeface="Calibri" pitchFamily="34" charset="0"/>
              </a:rPr>
              <a:t>L’ammontare </a:t>
            </a:r>
            <a:r>
              <a:rPr lang="it-IT" sz="1400" b="1" dirty="0">
                <a:latin typeface="Calibri" pitchFamily="34" charset="0"/>
              </a:rPr>
              <a:t>degli investimenti dal 2008, ha infatti registrato una flessione senza precedenti. Il tasso medio di crescita </a:t>
            </a:r>
            <a:r>
              <a:rPr lang="it-IT" sz="1400" b="1" dirty="0" smtClean="0">
                <a:latin typeface="Calibri" pitchFamily="34" charset="0"/>
              </a:rPr>
              <a:t>è </a:t>
            </a:r>
            <a:r>
              <a:rPr lang="it-IT" sz="1400" b="1" dirty="0">
                <a:latin typeface="Calibri" pitchFamily="34" charset="0"/>
              </a:rPr>
              <a:t>passato dal </a:t>
            </a:r>
            <a:r>
              <a:rPr lang="it-IT" sz="1400" b="1" dirty="0" smtClean="0">
                <a:latin typeface="Calibri" pitchFamily="34" charset="0"/>
              </a:rPr>
              <a:t>2,8</a:t>
            </a:r>
            <a:r>
              <a:rPr lang="it-IT" sz="1400" b="1" dirty="0">
                <a:latin typeface="Calibri" pitchFamily="34" charset="0"/>
              </a:rPr>
              <a:t>% del </a:t>
            </a:r>
            <a:r>
              <a:rPr lang="it-IT" sz="1400" b="1" dirty="0" smtClean="0">
                <a:latin typeface="Calibri" pitchFamily="34" charset="0"/>
              </a:rPr>
              <a:t>periodo </a:t>
            </a:r>
            <a:r>
              <a:rPr lang="it-IT" sz="1400" b="1" dirty="0">
                <a:latin typeface="Calibri" pitchFamily="34" charset="0"/>
              </a:rPr>
              <a:t>1995-2007 al -</a:t>
            </a:r>
            <a:r>
              <a:rPr lang="it-IT" sz="1400" b="1" dirty="0" smtClean="0">
                <a:latin typeface="Calibri" pitchFamily="34" charset="0"/>
              </a:rPr>
              <a:t>4,1</a:t>
            </a:r>
            <a:r>
              <a:rPr lang="it-IT" sz="1400" b="1" dirty="0">
                <a:latin typeface="Calibri" pitchFamily="34" charset="0"/>
              </a:rPr>
              <a:t>% del periodo 2008-2015. </a:t>
            </a:r>
            <a:r>
              <a:rPr lang="it-IT" sz="1400" b="1" dirty="0" smtClean="0">
                <a:latin typeface="Calibri" pitchFamily="34" charset="0"/>
              </a:rPr>
              <a:t>Ci</a:t>
            </a:r>
            <a:r>
              <a:rPr lang="it-IT" sz="1400" b="1" dirty="0">
                <a:latin typeface="Calibri" pitchFamily="34" charset="0"/>
              </a:rPr>
              <a:t>ò</a:t>
            </a:r>
            <a:r>
              <a:rPr lang="it-IT" sz="1400" b="1" dirty="0" smtClean="0">
                <a:latin typeface="Calibri" pitchFamily="34" charset="0"/>
              </a:rPr>
              <a:t> </a:t>
            </a:r>
            <a:r>
              <a:rPr lang="it-IT" sz="1400" b="1" dirty="0">
                <a:latin typeface="Calibri" pitchFamily="34" charset="0"/>
              </a:rPr>
              <a:t>ha comportato un livello di investimenti che al 2015 </a:t>
            </a:r>
            <a:r>
              <a:rPr lang="it-IT" sz="1400" b="1" dirty="0" smtClean="0">
                <a:latin typeface="Calibri" pitchFamily="34" charset="0"/>
              </a:rPr>
              <a:t>è </a:t>
            </a:r>
            <a:r>
              <a:rPr lang="it-IT" sz="1400" b="1" dirty="0">
                <a:latin typeface="Calibri" pitchFamily="34" charset="0"/>
              </a:rPr>
              <a:t>inferiore di 100 </a:t>
            </a:r>
            <a:r>
              <a:rPr lang="it-IT" sz="1400" b="1" dirty="0" smtClean="0">
                <a:latin typeface="Calibri" pitchFamily="34" charset="0"/>
              </a:rPr>
              <a:t>miliardi </a:t>
            </a:r>
            <a:r>
              <a:rPr lang="it-IT" sz="1400" b="1" dirty="0">
                <a:latin typeface="Calibri" pitchFamily="34" charset="0"/>
              </a:rPr>
              <a:t>di euro rispetto a quello del 2007 (-30%) e </a:t>
            </a:r>
            <a:r>
              <a:rPr lang="it-IT" sz="1400" b="1" dirty="0" smtClean="0">
                <a:latin typeface="Calibri" pitchFamily="34" charset="0"/>
              </a:rPr>
              <a:t>- </a:t>
            </a:r>
            <a:r>
              <a:rPr lang="it-IT" sz="1400" b="1" dirty="0">
                <a:latin typeface="Calibri" pitchFamily="34" charset="0"/>
              </a:rPr>
              <a:t>ipotizzando uno scenario controfattuale di crescita almeno pari a quella del periodo pre-crisi - circa 860 miliardi di </a:t>
            </a:r>
            <a:r>
              <a:rPr lang="it-IT" sz="1400" b="1" dirty="0" smtClean="0">
                <a:latin typeface="Calibri" pitchFamily="34" charset="0"/>
              </a:rPr>
              <a:t>capitale pubblico e privato accumulato nel Paese.</a:t>
            </a:r>
            <a:endParaRPr lang="it-IT" sz="1400" b="1" dirty="0">
              <a:latin typeface="Calibri" pitchFamily="34" charset="0"/>
            </a:endParaRPr>
          </a:p>
        </p:txBody>
      </p:sp>
      <p:sp>
        <p:nvSpPr>
          <p:cNvPr id="6" name="Parentesi graffa chiusa 5"/>
          <p:cNvSpPr/>
          <p:nvPr/>
        </p:nvSpPr>
        <p:spPr>
          <a:xfrm>
            <a:off x="7668344" y="2636912"/>
            <a:ext cx="288032" cy="936104"/>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7" name="CasellaDiTesto 6"/>
          <p:cNvSpPr txBox="1"/>
          <p:nvPr/>
        </p:nvSpPr>
        <p:spPr>
          <a:xfrm>
            <a:off x="8001024" y="2726020"/>
            <a:ext cx="972772" cy="1077218"/>
          </a:xfrm>
          <a:prstGeom prst="rect">
            <a:avLst/>
          </a:prstGeom>
          <a:noFill/>
        </p:spPr>
        <p:txBody>
          <a:bodyPr wrap="square" rtlCol="0">
            <a:spAutoFit/>
          </a:bodyPr>
          <a:lstStyle/>
          <a:p>
            <a:r>
              <a:rPr lang="it-IT" sz="1600" b="1" dirty="0" smtClean="0">
                <a:latin typeface="Calibri" pitchFamily="34" charset="0"/>
              </a:rPr>
              <a:t>-100 miliardi nel 2015 (30%)</a:t>
            </a:r>
            <a:endParaRPr lang="it-IT" sz="1600" b="1" dirty="0">
              <a:latin typeface="Calibri" pitchFamily="34" charset="0"/>
            </a:endParaRPr>
          </a:p>
        </p:txBody>
      </p:sp>
      <p:sp>
        <p:nvSpPr>
          <p:cNvPr id="12" name="CasellaDiTesto 11"/>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11" name="CasellaDiTesto 10"/>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manovra espansiva per gli investimenti pubblici</a:t>
            </a:r>
            <a:endParaRPr lang="it-IT" sz="1500" b="1" dirty="0">
              <a:solidFill>
                <a:srgbClr val="B8005C"/>
              </a:solidFill>
              <a:latin typeface="Calibri" pitchFamily="34" charset="0"/>
            </a:endParaRPr>
          </a:p>
        </p:txBody>
      </p:sp>
      <p:sp>
        <p:nvSpPr>
          <p:cNvPr id="13" name="CasellaDiTesto 12"/>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Vincoli europei e trend di finanza pubblica</a:t>
            </a:r>
            <a:endParaRPr lang="it-IT" sz="1500" b="1" dirty="0">
              <a:solidFill>
                <a:schemeClr val="bg1"/>
              </a:solidFill>
              <a:latin typeface="Calibri" pitchFamily="34" charset="0"/>
            </a:endParaRPr>
          </a:p>
        </p:txBody>
      </p:sp>
      <p:graphicFrame>
        <p:nvGraphicFramePr>
          <p:cNvPr id="14" name="Grafico 13"/>
          <p:cNvGraphicFramePr>
            <a:graphicFrameLocks/>
          </p:cNvGraphicFramePr>
          <p:nvPr/>
        </p:nvGraphicFramePr>
        <p:xfrm>
          <a:off x="323528" y="1700809"/>
          <a:ext cx="7455222" cy="30963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467544" y="4800054"/>
            <a:ext cx="4248472" cy="1077218"/>
          </a:xfrm>
          <a:prstGeom prst="rect">
            <a:avLst/>
          </a:prstGeom>
          <a:noFill/>
          <a:ln>
            <a:solidFill>
              <a:srgbClr val="CC0066"/>
            </a:solidFill>
          </a:ln>
        </p:spPr>
        <p:txBody>
          <a:bodyPr wrap="square" rtlCol="0">
            <a:spAutoFit/>
          </a:bodyPr>
          <a:lstStyle/>
          <a:p>
            <a:r>
              <a:rPr lang="it-IT" sz="1600" b="1" dirty="0">
                <a:latin typeface="Calibri" pitchFamily="34" charset="0"/>
              </a:rPr>
              <a:t>La situazione italiana è</a:t>
            </a:r>
            <a:r>
              <a:rPr lang="it-IT" sz="1600" b="1" dirty="0" smtClean="0">
                <a:latin typeface="Calibri" pitchFamily="34" charset="0"/>
              </a:rPr>
              <a:t> </a:t>
            </a:r>
            <a:r>
              <a:rPr lang="it-IT" sz="1600" b="1" dirty="0">
                <a:latin typeface="Calibri" pitchFamily="34" charset="0"/>
              </a:rPr>
              <a:t>particolarmente </a:t>
            </a:r>
            <a:r>
              <a:rPr lang="it-IT" sz="1600" b="1" dirty="0" smtClean="0">
                <a:latin typeface="Calibri" pitchFamily="34" charset="0"/>
              </a:rPr>
              <a:t>critica. </a:t>
            </a:r>
            <a:r>
              <a:rPr lang="it-IT" sz="1600" b="1" dirty="0">
                <a:latin typeface="Calibri" pitchFamily="34" charset="0"/>
              </a:rPr>
              <a:t>La spesa pubblica per investimenti cala di circa l’1% tra il 2009 e il 2015 (dal </a:t>
            </a:r>
            <a:r>
              <a:rPr lang="it-IT" sz="1600" b="1" dirty="0" smtClean="0">
                <a:latin typeface="Calibri" pitchFamily="34" charset="0"/>
              </a:rPr>
              <a:t>3,3 </a:t>
            </a:r>
            <a:r>
              <a:rPr lang="it-IT" sz="1600" b="1" dirty="0">
                <a:latin typeface="Calibri" pitchFamily="34" charset="0"/>
              </a:rPr>
              <a:t>al </a:t>
            </a:r>
            <a:r>
              <a:rPr lang="it-IT" sz="1600" b="1" dirty="0" smtClean="0">
                <a:latin typeface="Calibri" pitchFamily="34" charset="0"/>
              </a:rPr>
              <a:t>2,2 </a:t>
            </a:r>
            <a:r>
              <a:rPr lang="it-IT" sz="1600" b="1" dirty="0">
                <a:latin typeface="Calibri" pitchFamily="34" charset="0"/>
              </a:rPr>
              <a:t>del PIL), per un ammontare di </a:t>
            </a:r>
            <a:r>
              <a:rPr lang="it-IT" sz="1600" b="1" dirty="0" smtClean="0">
                <a:latin typeface="Calibri" pitchFamily="34" charset="0"/>
              </a:rPr>
              <a:t>17,5 </a:t>
            </a:r>
            <a:r>
              <a:rPr lang="it-IT" sz="1600" b="1" dirty="0">
                <a:latin typeface="Calibri" pitchFamily="34" charset="0"/>
              </a:rPr>
              <a:t>miliardi di euro. </a:t>
            </a:r>
          </a:p>
        </p:txBody>
      </p:sp>
      <p:sp>
        <p:nvSpPr>
          <p:cNvPr id="6" name="CasellaDiTesto 5"/>
          <p:cNvSpPr txBox="1"/>
          <p:nvPr/>
        </p:nvSpPr>
        <p:spPr>
          <a:xfrm>
            <a:off x="0" y="-701"/>
            <a:ext cx="9144000" cy="549381"/>
          </a:xfrm>
          <a:prstGeom prst="rect">
            <a:avLst/>
          </a:prstGeom>
          <a:noFill/>
          <a:ln w="28575">
            <a:solidFill>
              <a:srgbClr val="B8005C"/>
            </a:solidFill>
          </a:ln>
        </p:spPr>
        <p:txBody>
          <a:bodyPr wrap="square" rtlCol="0">
            <a:spAutoFit/>
          </a:bodyPr>
          <a:lstStyle/>
          <a:p>
            <a:pPr algn="ctr">
              <a:lnSpc>
                <a:spcPct val="90000"/>
              </a:lnSpc>
            </a:pPr>
            <a:r>
              <a:rPr lang="it-IT" sz="3300" b="1" dirty="0" smtClean="0">
                <a:latin typeface="Calibri" pitchFamily="34" charset="0"/>
              </a:rPr>
              <a:t>Il confronto internazionale</a:t>
            </a:r>
            <a:endParaRPr lang="it-IT" sz="3300" b="1" dirty="0">
              <a:latin typeface="Calibri" pitchFamily="34" charset="0"/>
            </a:endParaRPr>
          </a:p>
        </p:txBody>
      </p:sp>
      <p:sp>
        <p:nvSpPr>
          <p:cNvPr id="8" name="CasellaDiTesto 7"/>
          <p:cNvSpPr txBox="1"/>
          <p:nvPr/>
        </p:nvSpPr>
        <p:spPr>
          <a:xfrm>
            <a:off x="467544" y="652626"/>
            <a:ext cx="4000528" cy="400110"/>
          </a:xfrm>
          <a:prstGeom prst="rect">
            <a:avLst/>
          </a:prstGeom>
          <a:noFill/>
        </p:spPr>
        <p:txBody>
          <a:bodyPr wrap="square" rtlCol="0">
            <a:spAutoFit/>
          </a:bodyPr>
          <a:lstStyle/>
          <a:p>
            <a:pPr algn="ctr"/>
            <a:r>
              <a:rPr lang="it-IT" sz="2000" b="1" dirty="0" smtClean="0">
                <a:solidFill>
                  <a:srgbClr val="CC0066"/>
                </a:solidFill>
                <a:latin typeface="Calibri" pitchFamily="34" charset="0"/>
              </a:rPr>
              <a:t>Investimenti pubblici</a:t>
            </a:r>
            <a:endParaRPr lang="it-IT" sz="2000" b="1" dirty="0">
              <a:solidFill>
                <a:srgbClr val="CC0066"/>
              </a:solidFill>
              <a:latin typeface="Calibri" pitchFamily="34" charset="0"/>
            </a:endParaRPr>
          </a:p>
        </p:txBody>
      </p:sp>
      <p:sp>
        <p:nvSpPr>
          <p:cNvPr id="9" name="CasellaDiTesto 8"/>
          <p:cNvSpPr txBox="1"/>
          <p:nvPr/>
        </p:nvSpPr>
        <p:spPr>
          <a:xfrm>
            <a:off x="5111014" y="652626"/>
            <a:ext cx="3643338" cy="400110"/>
          </a:xfrm>
          <a:prstGeom prst="rect">
            <a:avLst/>
          </a:prstGeom>
          <a:noFill/>
        </p:spPr>
        <p:txBody>
          <a:bodyPr wrap="square" rtlCol="0">
            <a:spAutoFit/>
          </a:bodyPr>
          <a:lstStyle/>
          <a:p>
            <a:pPr algn="ctr"/>
            <a:r>
              <a:rPr lang="it-IT" sz="2000" b="1" dirty="0" smtClean="0">
                <a:solidFill>
                  <a:srgbClr val="CC0066"/>
                </a:solidFill>
                <a:latin typeface="Calibri" pitchFamily="34" charset="0"/>
              </a:rPr>
              <a:t>Investimenti privati</a:t>
            </a:r>
            <a:endParaRPr lang="it-IT" sz="2000" b="1" dirty="0">
              <a:solidFill>
                <a:srgbClr val="CC0066"/>
              </a:solidFill>
              <a:latin typeface="Calibri" pitchFamily="34" charset="0"/>
            </a:endParaRPr>
          </a:p>
        </p:txBody>
      </p:sp>
      <p:sp>
        <p:nvSpPr>
          <p:cNvPr id="10" name="CasellaDiTesto 9"/>
          <p:cNvSpPr txBox="1"/>
          <p:nvPr/>
        </p:nvSpPr>
        <p:spPr>
          <a:xfrm>
            <a:off x="5076056" y="4553833"/>
            <a:ext cx="3960440" cy="1323439"/>
          </a:xfrm>
          <a:prstGeom prst="rect">
            <a:avLst/>
          </a:prstGeom>
          <a:noFill/>
          <a:ln>
            <a:solidFill>
              <a:srgbClr val="CC0066"/>
            </a:solidFill>
          </a:ln>
        </p:spPr>
        <p:txBody>
          <a:bodyPr wrap="square" rtlCol="0">
            <a:spAutoFit/>
          </a:bodyPr>
          <a:lstStyle/>
          <a:p>
            <a:r>
              <a:rPr lang="it-IT" sz="1600" b="1" dirty="0">
                <a:latin typeface="Calibri" pitchFamily="34" charset="0"/>
              </a:rPr>
              <a:t>Un quadro se possibile peggiore emerge dal confronto della dinamica delle componenti private della spesa per investimenti. Tra le maggiori economie europee l’Italia </a:t>
            </a:r>
            <a:r>
              <a:rPr lang="it-IT" sz="1600" b="1" dirty="0" smtClean="0">
                <a:latin typeface="Calibri" pitchFamily="34" charset="0"/>
              </a:rPr>
              <a:t>è </a:t>
            </a:r>
            <a:r>
              <a:rPr lang="it-IT" sz="1600" b="1" dirty="0">
                <a:latin typeface="Calibri" pitchFamily="34" charset="0"/>
              </a:rPr>
              <a:t>l’unica che non recupera i livelli pre-crisi. </a:t>
            </a:r>
          </a:p>
        </p:txBody>
      </p:sp>
      <p:sp>
        <p:nvSpPr>
          <p:cNvPr id="17" name="CasellaDiTesto 16"/>
          <p:cNvSpPr txBox="1"/>
          <p:nvPr/>
        </p:nvSpPr>
        <p:spPr>
          <a:xfrm>
            <a:off x="4932040" y="6381328"/>
            <a:ext cx="1872208" cy="323165"/>
          </a:xfrm>
          <a:prstGeom prst="rect">
            <a:avLst/>
          </a:prstGeom>
          <a:noFill/>
        </p:spPr>
        <p:txBody>
          <a:bodyPr wrap="square" rtlCol="0">
            <a:spAutoFit/>
          </a:bodyPr>
          <a:lstStyle/>
          <a:p>
            <a:r>
              <a:rPr lang="it-IT" sz="1500" b="1" dirty="0" smtClean="0">
                <a:solidFill>
                  <a:srgbClr val="B8005C"/>
                </a:solidFill>
                <a:latin typeface="Calibri" pitchFamily="34" charset="0"/>
              </a:rPr>
              <a:t>Intese regionali</a:t>
            </a:r>
            <a:endParaRPr lang="it-IT" sz="1500" b="1" dirty="0">
              <a:solidFill>
                <a:srgbClr val="B8005C"/>
              </a:solidFill>
              <a:latin typeface="Calibri" pitchFamily="34" charset="0"/>
            </a:endParaRPr>
          </a:p>
        </p:txBody>
      </p:sp>
      <p:sp>
        <p:nvSpPr>
          <p:cNvPr id="18" name="CasellaDiTesto 17"/>
          <p:cNvSpPr txBox="1"/>
          <p:nvPr/>
        </p:nvSpPr>
        <p:spPr>
          <a:xfrm>
            <a:off x="3419872" y="6381328"/>
            <a:ext cx="1656184" cy="46628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congiuntura degli investimenti</a:t>
            </a:r>
            <a:endParaRPr lang="it-IT" sz="1500" b="1" dirty="0">
              <a:solidFill>
                <a:srgbClr val="B8005C"/>
              </a:solidFill>
              <a:latin typeface="Calibri" pitchFamily="34" charset="0"/>
            </a:endParaRPr>
          </a:p>
        </p:txBody>
      </p:sp>
      <p:sp>
        <p:nvSpPr>
          <p:cNvPr id="19" name="CasellaDiTesto 18"/>
          <p:cNvSpPr txBox="1"/>
          <p:nvPr/>
        </p:nvSpPr>
        <p:spPr>
          <a:xfrm>
            <a:off x="1497134" y="6237312"/>
            <a:ext cx="1994746" cy="646331"/>
          </a:xfrm>
          <a:prstGeom prst="rect">
            <a:avLst/>
          </a:prstGeom>
          <a:noFill/>
        </p:spPr>
        <p:txBody>
          <a:bodyPr wrap="square" rtlCol="0">
            <a:spAutoFit/>
          </a:bodyPr>
          <a:lstStyle/>
          <a:p>
            <a:pPr>
              <a:lnSpc>
                <a:spcPct val="80000"/>
              </a:lnSpc>
            </a:pPr>
            <a:r>
              <a:rPr lang="it-IT" sz="1500" b="1" dirty="0" smtClean="0">
                <a:solidFill>
                  <a:srgbClr val="B8005C"/>
                </a:solidFill>
                <a:latin typeface="Calibri" pitchFamily="34" charset="0"/>
              </a:rPr>
              <a:t>La manovra espansiva per gli investimenti pubblici</a:t>
            </a:r>
            <a:endParaRPr lang="it-IT" sz="1500" b="1" dirty="0">
              <a:solidFill>
                <a:srgbClr val="B8005C"/>
              </a:solidFill>
              <a:latin typeface="Calibri" pitchFamily="34" charset="0"/>
            </a:endParaRPr>
          </a:p>
        </p:txBody>
      </p:sp>
      <p:sp>
        <p:nvSpPr>
          <p:cNvPr id="14" name="CasellaDiTesto 13"/>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Vincoli europei e trend di finanza pubblica</a:t>
            </a:r>
            <a:endParaRPr lang="it-IT" sz="1500" b="1" dirty="0">
              <a:solidFill>
                <a:schemeClr val="bg1"/>
              </a:solidFill>
              <a:latin typeface="Calibri" pitchFamily="34" charset="0"/>
            </a:endParaRPr>
          </a:p>
        </p:txBody>
      </p:sp>
      <p:graphicFrame>
        <p:nvGraphicFramePr>
          <p:cNvPr id="13" name="Grafico 12"/>
          <p:cNvGraphicFramePr>
            <a:graphicFrameLocks/>
          </p:cNvGraphicFramePr>
          <p:nvPr/>
        </p:nvGraphicFramePr>
        <p:xfrm>
          <a:off x="0" y="980728"/>
          <a:ext cx="4896544" cy="34563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Grafico 14"/>
          <p:cNvGraphicFramePr>
            <a:graphicFrameLocks/>
          </p:cNvGraphicFramePr>
          <p:nvPr/>
        </p:nvGraphicFramePr>
        <p:xfrm>
          <a:off x="4860032" y="980728"/>
          <a:ext cx="4283968" cy="3456384"/>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p:cNvPicPr>
            <a:picLocks noChangeAspect="1" noChangeArrowheads="1"/>
          </p:cNvPicPr>
          <p:nvPr/>
        </p:nvPicPr>
        <p:blipFill>
          <a:blip r:embed="rId4" cstate="print"/>
          <a:srcRect t="76347"/>
          <a:stretch>
            <a:fillRect/>
          </a:stretch>
        </p:blipFill>
        <p:spPr bwMode="auto">
          <a:xfrm>
            <a:off x="1400894" y="4129881"/>
            <a:ext cx="6267450" cy="379239"/>
          </a:xfrm>
          <a:prstGeom prst="rect">
            <a:avLst/>
          </a:prstGeom>
          <a:noFill/>
          <a:ln w="9525">
            <a:noFill/>
            <a:miter lim="800000"/>
            <a:headEnd/>
            <a:tailEnd/>
          </a:ln>
          <a:effectLst/>
        </p:spPr>
      </p:pic>
    </p:spTree>
    <p:extLst>
      <p:ext uri="{BB962C8B-B14F-4D97-AF65-F5344CB8AC3E}">
        <p14:creationId xmlns="" xmlns:p14="http://schemas.microsoft.com/office/powerpoint/2010/main" val="1494223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6"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8"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19"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20"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latin typeface="Calibri" pitchFamily="34" charset="0"/>
            </a:endParaRPr>
          </a:p>
        </p:txBody>
      </p:sp>
      <p:sp>
        <p:nvSpPr>
          <p:cNvPr id="13321" name="Rectangle 1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p>
        </p:txBody>
      </p:sp>
      <p:sp>
        <p:nvSpPr>
          <p:cNvPr id="13322" name="Rectangle 2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p>
        </p:txBody>
      </p:sp>
      <p:sp>
        <p:nvSpPr>
          <p:cNvPr id="13324" name="Rectangle 3"/>
          <p:cNvSpPr>
            <a:spLocks noChangeArrowheads="1"/>
          </p:cNvSpPr>
          <p:nvPr/>
        </p:nvSpPr>
        <p:spPr bwMode="auto">
          <a:xfrm>
            <a:off x="0" y="2724150"/>
            <a:ext cx="9144000" cy="0"/>
          </a:xfrm>
          <a:prstGeom prst="rect">
            <a:avLst/>
          </a:prstGeom>
          <a:noFill/>
          <a:ln w="9525">
            <a:noFill/>
            <a:miter lim="800000"/>
            <a:headEnd/>
            <a:tailEnd/>
          </a:ln>
        </p:spPr>
        <p:txBody>
          <a:bodyPr wrap="none" anchor="ctr">
            <a:spAutoFit/>
          </a:bodyPr>
          <a:lstStyle/>
          <a:p>
            <a:pPr eaLnBrk="0" hangingPunct="0"/>
            <a:endParaRPr lang="it-IT"/>
          </a:p>
        </p:txBody>
      </p:sp>
      <p:sp>
        <p:nvSpPr>
          <p:cNvPr id="21505" name="Rectangle 1"/>
          <p:cNvSpPr>
            <a:spLocks noChangeArrowheads="1"/>
          </p:cNvSpPr>
          <p:nvPr/>
        </p:nvSpPr>
        <p:spPr bwMode="auto">
          <a:xfrm>
            <a:off x="0" y="942400"/>
            <a:ext cx="9144000"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01600" algn="ctr" fontAlgn="base">
              <a:spcBef>
                <a:spcPct val="0"/>
              </a:spcBef>
              <a:spcAft>
                <a:spcPct val="0"/>
              </a:spcAft>
              <a:tabLst>
                <a:tab pos="488950" algn="l"/>
              </a:tabLst>
            </a:pPr>
            <a:r>
              <a:rPr lang="it-IT" b="1" dirty="0" smtClean="0">
                <a:latin typeface="Calibri" pitchFamily="34" charset="0"/>
              </a:rPr>
              <a:t>L’obiettivo di rientro dei conti pubblici ha pesato soprattutto sugli investimenti pubblici  e in particolare sugli investimenti degli enti locali (pari al 65% del totale nel 2009)</a:t>
            </a:r>
          </a:p>
          <a:p>
            <a:pPr marL="0" marR="0" lvl="0" indent="101600" algn="ctr" defTabSz="914400" rtl="0" eaLnBrk="1" fontAlgn="base" latinLnBrk="0" hangingPunct="1">
              <a:lnSpc>
                <a:spcPct val="100000"/>
              </a:lnSpc>
              <a:spcBef>
                <a:spcPct val="0"/>
              </a:spcBef>
              <a:spcAft>
                <a:spcPct val="0"/>
              </a:spcAft>
              <a:buClrTx/>
              <a:buSzTx/>
              <a:buFontTx/>
              <a:buNone/>
              <a:tabLst>
                <a:tab pos="488950" algn="l"/>
              </a:tabLst>
            </a:pPr>
            <a:endParaRPr kumimoji="0" lang="it-IT" sz="2600" b="1" i="0" u="none" strike="noStrike" cap="none" normalizeH="0" baseline="0" dirty="0" smtClean="0">
              <a:ln>
                <a:noFill/>
              </a:ln>
              <a:solidFill>
                <a:schemeClr val="tx1"/>
              </a:solidFill>
              <a:effectLst/>
              <a:latin typeface="+mj-lt"/>
              <a:cs typeface="Arial" pitchFamily="34" charset="0"/>
            </a:endParaRPr>
          </a:p>
        </p:txBody>
      </p:sp>
      <p:sp>
        <p:nvSpPr>
          <p:cNvPr id="34" name="CasellaDiTesto 33"/>
          <p:cNvSpPr txBox="1"/>
          <p:nvPr/>
        </p:nvSpPr>
        <p:spPr>
          <a:xfrm>
            <a:off x="142478" y="5461936"/>
            <a:ext cx="8822214" cy="1077218"/>
          </a:xfrm>
          <a:prstGeom prst="rect">
            <a:avLst/>
          </a:prstGeom>
          <a:noFill/>
          <a:ln>
            <a:solidFill>
              <a:srgbClr val="B8005C"/>
            </a:solidFill>
          </a:ln>
        </p:spPr>
        <p:txBody>
          <a:bodyPr wrap="square" rtlCol="0">
            <a:spAutoFit/>
          </a:bodyPr>
          <a:lstStyle/>
          <a:p>
            <a:pPr algn="just"/>
            <a:r>
              <a:rPr lang="it-IT" sz="1600" b="1" dirty="0" smtClean="0">
                <a:latin typeface="Calibri" pitchFamily="34" charset="0"/>
              </a:rPr>
              <a:t>La crisi ha anche comportato una </a:t>
            </a:r>
            <a:r>
              <a:rPr lang="it-IT" sz="1600" b="1" dirty="0" smtClean="0">
                <a:solidFill>
                  <a:srgbClr val="B8005C"/>
                </a:solidFill>
                <a:latin typeface="Calibri" pitchFamily="34" charset="0"/>
              </a:rPr>
              <a:t>redistribuzione del carico degli investimenti pubblici tra i livelli centrali e locali di governo</a:t>
            </a:r>
            <a:r>
              <a:rPr lang="it-IT" sz="1600" b="1" dirty="0" smtClean="0">
                <a:latin typeface="Calibri" pitchFamily="34" charset="0"/>
              </a:rPr>
              <a:t>. I livelli periferici, che nel nostro paese sono la componente principale, si sono fatti maggiormente carico dell’onere di risanamento della finanza pubblica, riducendo quindi più dei livelli centrali la spesa per investimenti. </a:t>
            </a:r>
          </a:p>
        </p:txBody>
      </p:sp>
      <p:sp>
        <p:nvSpPr>
          <p:cNvPr id="35" name="CasellaDiTesto 34"/>
          <p:cNvSpPr txBox="1"/>
          <p:nvPr/>
        </p:nvSpPr>
        <p:spPr>
          <a:xfrm>
            <a:off x="0" y="1571612"/>
            <a:ext cx="9144000" cy="400110"/>
          </a:xfrm>
          <a:prstGeom prst="rect">
            <a:avLst/>
          </a:prstGeom>
          <a:noFill/>
        </p:spPr>
        <p:txBody>
          <a:bodyPr wrap="square" rtlCol="0">
            <a:spAutoFit/>
          </a:bodyPr>
          <a:lstStyle/>
          <a:p>
            <a:pPr algn="ctr"/>
            <a:r>
              <a:rPr lang="it-IT" sz="2000" b="1" dirty="0">
                <a:solidFill>
                  <a:srgbClr val="A3195B"/>
                </a:solidFill>
                <a:latin typeface="Calibri" pitchFamily="34" charset="0"/>
              </a:rPr>
              <a:t>La componente locale e centrale degli investimenti </a:t>
            </a:r>
            <a:r>
              <a:rPr lang="it-IT" sz="2000" b="1" dirty="0" smtClean="0">
                <a:solidFill>
                  <a:srgbClr val="A3195B"/>
                </a:solidFill>
                <a:latin typeface="Calibri" pitchFamily="34" charset="0"/>
              </a:rPr>
              <a:t>pubblici in Italia </a:t>
            </a:r>
            <a:endParaRPr lang="it-IT" sz="2000" b="1" dirty="0">
              <a:solidFill>
                <a:srgbClr val="A3195B"/>
              </a:solidFill>
              <a:latin typeface="Calibri" pitchFamily="34" charset="0"/>
            </a:endParaRPr>
          </a:p>
        </p:txBody>
      </p:sp>
      <p:sp>
        <p:nvSpPr>
          <p:cNvPr id="15" name="CasellaDiTesto 14"/>
          <p:cNvSpPr txBox="1"/>
          <p:nvPr/>
        </p:nvSpPr>
        <p:spPr>
          <a:xfrm>
            <a:off x="0" y="0"/>
            <a:ext cx="8929718" cy="824841"/>
          </a:xfrm>
          <a:prstGeom prst="rect">
            <a:avLst/>
          </a:prstGeom>
          <a:noFill/>
          <a:ln w="28575">
            <a:solidFill>
              <a:srgbClr val="A3195B"/>
            </a:solidFill>
          </a:ln>
        </p:spPr>
        <p:txBody>
          <a:bodyPr wrap="square" rtlCol="0">
            <a:spAutoFit/>
          </a:bodyPr>
          <a:lstStyle/>
          <a:p>
            <a:pPr algn="ctr">
              <a:lnSpc>
                <a:spcPct val="85000"/>
              </a:lnSpc>
            </a:pPr>
            <a:r>
              <a:rPr lang="it-IT" sz="2800" b="1" dirty="0" smtClean="0">
                <a:latin typeface="Calibri" pitchFamily="34" charset="0"/>
              </a:rPr>
              <a:t>Il patto di stabilità e il contributo degli enti locali alla riduzione del debito pubblico</a:t>
            </a:r>
            <a:endParaRPr lang="it-IT" sz="2800" dirty="0"/>
          </a:p>
        </p:txBody>
      </p:sp>
      <p:sp>
        <p:nvSpPr>
          <p:cNvPr id="20" name="CasellaDiTesto 19"/>
          <p:cNvSpPr txBox="1"/>
          <p:nvPr/>
        </p:nvSpPr>
        <p:spPr>
          <a:xfrm>
            <a:off x="142844" y="6197247"/>
            <a:ext cx="1857388" cy="650947"/>
          </a:xfrm>
          <a:prstGeom prst="rect">
            <a:avLst/>
          </a:prstGeom>
          <a:noFill/>
        </p:spPr>
        <p:txBody>
          <a:bodyPr wrap="square" rtlCol="0">
            <a:spAutoFit/>
          </a:bodyPr>
          <a:lstStyle/>
          <a:p>
            <a:pPr>
              <a:lnSpc>
                <a:spcPct val="80000"/>
              </a:lnSpc>
            </a:pPr>
            <a:r>
              <a:rPr lang="it-IT" sz="1500" b="1" dirty="0" smtClean="0">
                <a:solidFill>
                  <a:schemeClr val="bg1"/>
                </a:solidFill>
                <a:latin typeface="Calibri" pitchFamily="34" charset="0"/>
              </a:rPr>
              <a:t>Vincoli europei e trend di finanza pubblica</a:t>
            </a:r>
            <a:endParaRPr lang="it-IT" sz="1500" b="1" dirty="0">
              <a:solidFill>
                <a:schemeClr val="bg1"/>
              </a:solidFill>
              <a:latin typeface="Calibri" pitchFamily="34" charset="0"/>
            </a:endParaRPr>
          </a:p>
        </p:txBody>
      </p:sp>
      <p:pic>
        <p:nvPicPr>
          <p:cNvPr id="21" name="Immagine 20" descr="../FOCUS%20INVESTIMENTI%20PUBBLICI/8.pd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3528" y="1916832"/>
            <a:ext cx="8424936" cy="3384376"/>
          </a:xfrm>
          <a:prstGeom prst="rect">
            <a:avLst/>
          </a:prstGeom>
          <a:noFill/>
          <a:ln>
            <a:noFill/>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p:nvPr/>
        </p:nvGraphicFramePr>
        <p:xfrm>
          <a:off x="971600" y="1268760"/>
          <a:ext cx="7344816" cy="18722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ella 2"/>
          <p:cNvGraphicFramePr>
            <a:graphicFrameLocks noGrp="1"/>
          </p:cNvGraphicFramePr>
          <p:nvPr/>
        </p:nvGraphicFramePr>
        <p:xfrm>
          <a:off x="1763688" y="3573016"/>
          <a:ext cx="3096345" cy="1512169"/>
        </p:xfrm>
        <a:graphic>
          <a:graphicData uri="http://schemas.openxmlformats.org/drawingml/2006/table">
            <a:tbl>
              <a:tblPr/>
              <a:tblGrid>
                <a:gridCol w="1032115"/>
                <a:gridCol w="1032115"/>
                <a:gridCol w="1032115"/>
              </a:tblGrid>
              <a:tr h="509199">
                <a:tc gridSpan="2">
                  <a:txBody>
                    <a:bodyPr/>
                    <a:lstStyle/>
                    <a:p>
                      <a:pPr algn="l" fontAlgn="b"/>
                      <a:r>
                        <a:rPr lang="it-IT" sz="1100" b="0" i="0" u="none" strike="noStrike" dirty="0">
                          <a:solidFill>
                            <a:srgbClr val="000000"/>
                          </a:solidFill>
                          <a:latin typeface="Calibri"/>
                        </a:rPr>
                        <a:t>Peso </a:t>
                      </a:r>
                      <a:r>
                        <a:rPr lang="it-IT" sz="1100" b="0" i="0" u="none" strike="noStrike" dirty="0" err="1">
                          <a:solidFill>
                            <a:srgbClr val="000000"/>
                          </a:solidFill>
                          <a:latin typeface="Calibri"/>
                        </a:rPr>
                        <a:t>To</a:t>
                      </a:r>
                      <a:r>
                        <a:rPr lang="it-IT" sz="1100" b="0" i="0" u="none" strike="noStrike" dirty="0">
                          <a:solidFill>
                            <a:srgbClr val="000000"/>
                          </a:solidFill>
                          <a:latin typeface="Calibri"/>
                        </a:rPr>
                        <a:t>/IT</a:t>
                      </a:r>
                    </a:p>
                  </a:txBody>
                  <a:tcPr marL="0" marR="0" marT="0" marB="0" anchor="b">
                    <a:lnL>
                      <a:noFill/>
                    </a:lnL>
                    <a:lnR>
                      <a:noFill/>
                    </a:lnR>
                    <a:lnT>
                      <a:noFill/>
                    </a:lnT>
                    <a:lnB>
                      <a:noFill/>
                    </a:lnB>
                  </a:tcPr>
                </a:tc>
                <a:tc hMerge="1">
                  <a:txBody>
                    <a:bodyPr/>
                    <a:lstStyle/>
                    <a:p>
                      <a:endParaRPr lang="it-IT"/>
                    </a:p>
                  </a:txBody>
                  <a:tcPr/>
                </a:tc>
                <a:tc>
                  <a:txBody>
                    <a:bodyPr/>
                    <a:lstStyle/>
                    <a:p>
                      <a:pPr algn="l" fontAlgn="b"/>
                      <a:r>
                        <a:rPr lang="it-IT" sz="1100" b="0" i="0" u="none" strike="noStrike" dirty="0">
                          <a:solidFill>
                            <a:srgbClr val="000000"/>
                          </a:solidFill>
                          <a:latin typeface="Calibri"/>
                        </a:rPr>
                        <a:t>media 2013-2015</a:t>
                      </a:r>
                    </a:p>
                  </a:txBody>
                  <a:tcPr marL="0" marR="0" marT="0" marB="0" anchor="b">
                    <a:lnL>
                      <a:noFill/>
                    </a:lnL>
                    <a:lnR>
                      <a:noFill/>
                    </a:lnR>
                    <a:lnT>
                      <a:noFill/>
                    </a:lnT>
                    <a:lnB>
                      <a:noFill/>
                    </a:lnB>
                  </a:tcPr>
                </a:tc>
              </a:tr>
              <a:tr h="308606">
                <a:tc gridSpan="2">
                  <a:txBody>
                    <a:bodyPr/>
                    <a:lstStyle/>
                    <a:p>
                      <a:pPr algn="l" fontAlgn="b"/>
                      <a:r>
                        <a:rPr lang="it-IT" sz="1000" b="0" i="0" u="none" strike="noStrike">
                          <a:solidFill>
                            <a:srgbClr val="000000"/>
                          </a:solidFill>
                          <a:latin typeface="Calibri"/>
                        </a:rPr>
                        <a:t>Amministrazioni Centrali</a:t>
                      </a:r>
                    </a:p>
                  </a:txBody>
                  <a:tcPr marL="0" marR="0" marT="0" marB="0" anchor="b">
                    <a:lnL>
                      <a:noFill/>
                    </a:lnL>
                    <a:lnR>
                      <a:noFill/>
                    </a:lnR>
                    <a:lnT>
                      <a:noFill/>
                    </a:lnT>
                    <a:lnB>
                      <a:noFill/>
                    </a:lnB>
                  </a:tcPr>
                </a:tc>
                <a:tc hMerge="1">
                  <a:txBody>
                    <a:bodyPr/>
                    <a:lstStyle/>
                    <a:p>
                      <a:endParaRPr lang="it-IT"/>
                    </a:p>
                  </a:txBody>
                  <a:tcPr/>
                </a:tc>
                <a:tc>
                  <a:txBody>
                    <a:bodyPr/>
                    <a:lstStyle/>
                    <a:p>
                      <a:pPr algn="r" fontAlgn="b"/>
                      <a:r>
                        <a:rPr lang="it-IT" sz="1100" b="0" i="0" u="none" strike="noStrike">
                          <a:solidFill>
                            <a:srgbClr val="000000"/>
                          </a:solidFill>
                          <a:latin typeface="Calibri"/>
                        </a:rPr>
                        <a:t>4,2</a:t>
                      </a:r>
                    </a:p>
                  </a:txBody>
                  <a:tcPr marL="0" marR="0" marT="0" marB="0" anchor="b">
                    <a:lnL>
                      <a:noFill/>
                    </a:lnL>
                    <a:lnR>
                      <a:noFill/>
                    </a:lnR>
                    <a:lnT>
                      <a:noFill/>
                    </a:lnT>
                    <a:lnB>
                      <a:noFill/>
                    </a:lnB>
                  </a:tcPr>
                </a:tc>
              </a:tr>
              <a:tr h="192879">
                <a:tc gridSpan="2">
                  <a:txBody>
                    <a:bodyPr/>
                    <a:lstStyle/>
                    <a:p>
                      <a:pPr algn="l" fontAlgn="b"/>
                      <a:r>
                        <a:rPr lang="it-IT" sz="1000" b="0" i="0" u="none" strike="noStrike">
                          <a:solidFill>
                            <a:srgbClr val="000000"/>
                          </a:solidFill>
                          <a:latin typeface="Calibri"/>
                        </a:rPr>
                        <a:t>Amministrazioni Locali</a:t>
                      </a:r>
                    </a:p>
                  </a:txBody>
                  <a:tcPr marL="0" marR="0" marT="0" marB="0" anchor="b">
                    <a:lnL>
                      <a:noFill/>
                    </a:lnL>
                    <a:lnR>
                      <a:noFill/>
                    </a:lnR>
                    <a:lnT>
                      <a:noFill/>
                    </a:lnT>
                    <a:lnB>
                      <a:noFill/>
                    </a:lnB>
                  </a:tcPr>
                </a:tc>
                <a:tc hMerge="1">
                  <a:txBody>
                    <a:bodyPr/>
                    <a:lstStyle/>
                    <a:p>
                      <a:endParaRPr lang="it-IT"/>
                    </a:p>
                  </a:txBody>
                  <a:tcPr/>
                </a:tc>
                <a:tc>
                  <a:txBody>
                    <a:bodyPr/>
                    <a:lstStyle/>
                    <a:p>
                      <a:pPr algn="r" fontAlgn="b"/>
                      <a:r>
                        <a:rPr lang="it-IT" sz="1100" b="0" i="0" u="none" strike="noStrike">
                          <a:solidFill>
                            <a:srgbClr val="000000"/>
                          </a:solidFill>
                          <a:latin typeface="Calibri"/>
                        </a:rPr>
                        <a:t>6,0</a:t>
                      </a:r>
                    </a:p>
                  </a:txBody>
                  <a:tcPr marL="0" marR="0" marT="0" marB="0" anchor="b">
                    <a:lnL>
                      <a:noFill/>
                    </a:lnL>
                    <a:lnR>
                      <a:noFill/>
                    </a:lnR>
                    <a:lnT>
                      <a:noFill/>
                    </a:lnT>
                    <a:lnB>
                      <a:noFill/>
                    </a:lnB>
                  </a:tcPr>
                </a:tc>
              </a:tr>
              <a:tr h="308606">
                <a:tc gridSpan="2">
                  <a:txBody>
                    <a:bodyPr/>
                    <a:lstStyle/>
                    <a:p>
                      <a:pPr algn="l" fontAlgn="b"/>
                      <a:r>
                        <a:rPr lang="it-IT" sz="1000" b="0" i="0" u="none" strike="noStrike" dirty="0">
                          <a:solidFill>
                            <a:srgbClr val="000000"/>
                          </a:solidFill>
                          <a:latin typeface="Calibri"/>
                        </a:rPr>
                        <a:t>Amministrazioni Regionali</a:t>
                      </a:r>
                    </a:p>
                  </a:txBody>
                  <a:tcPr marL="0" marR="0" marT="0" marB="0" anchor="b">
                    <a:lnL>
                      <a:noFill/>
                    </a:lnL>
                    <a:lnR>
                      <a:noFill/>
                    </a:lnR>
                    <a:lnT>
                      <a:noFill/>
                    </a:lnT>
                    <a:lnB>
                      <a:noFill/>
                    </a:lnB>
                  </a:tcPr>
                </a:tc>
                <a:tc hMerge="1">
                  <a:txBody>
                    <a:bodyPr/>
                    <a:lstStyle/>
                    <a:p>
                      <a:endParaRPr lang="it-IT"/>
                    </a:p>
                  </a:txBody>
                  <a:tcPr/>
                </a:tc>
                <a:tc>
                  <a:txBody>
                    <a:bodyPr/>
                    <a:lstStyle/>
                    <a:p>
                      <a:pPr algn="r" fontAlgn="b"/>
                      <a:r>
                        <a:rPr lang="it-IT" sz="1100" b="0" i="0" u="none" strike="noStrike" dirty="0">
                          <a:solidFill>
                            <a:srgbClr val="000000"/>
                          </a:solidFill>
                          <a:latin typeface="Calibri"/>
                        </a:rPr>
                        <a:t>3,5</a:t>
                      </a:r>
                    </a:p>
                  </a:txBody>
                  <a:tcPr marL="0" marR="0" marT="0" marB="0" anchor="b">
                    <a:lnL>
                      <a:noFill/>
                    </a:lnL>
                    <a:lnR>
                      <a:noFill/>
                    </a:lnR>
                    <a:lnT>
                      <a:noFill/>
                    </a:lnT>
                    <a:lnB>
                      <a:noFill/>
                    </a:lnB>
                  </a:tcPr>
                </a:tc>
              </a:tr>
              <a:tr h="192879">
                <a:tc>
                  <a:txBody>
                    <a:bodyPr/>
                    <a:lstStyle/>
                    <a:p>
                      <a:pPr algn="l" fontAlgn="b"/>
                      <a:r>
                        <a:rPr lang="it-IT" sz="1000" b="0" i="0" u="none" strike="noStrike">
                          <a:solidFill>
                            <a:srgbClr val="000000"/>
                          </a:solidFill>
                          <a:latin typeface="Calibri"/>
                        </a:rPr>
                        <a:t>Totale</a:t>
                      </a:r>
                    </a:p>
                  </a:txBody>
                  <a:tcPr marL="0" marR="0" marT="0" marB="0" anchor="b">
                    <a:lnL>
                      <a:noFill/>
                    </a:lnL>
                    <a:lnR>
                      <a:noFill/>
                    </a:lnR>
                    <a:lnT>
                      <a:noFill/>
                    </a:lnT>
                    <a:lnB>
                      <a:noFill/>
                    </a:lnB>
                  </a:tcPr>
                </a:tc>
                <a:tc>
                  <a:txBody>
                    <a:bodyPr/>
                    <a:lstStyle/>
                    <a:p>
                      <a:pPr algn="l" fontAlgn="b"/>
                      <a:endParaRPr lang="it-IT"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r" fontAlgn="b"/>
                      <a:r>
                        <a:rPr lang="it-IT" sz="1100" b="0" i="0" u="none" strike="noStrike" dirty="0">
                          <a:solidFill>
                            <a:srgbClr val="000000"/>
                          </a:solidFill>
                          <a:latin typeface="Calibri"/>
                        </a:rPr>
                        <a:t>4,4</a:t>
                      </a:r>
                    </a:p>
                  </a:txBody>
                  <a:tcPr marL="0" marR="0" marT="0" marB="0" anchor="b">
                    <a:lnL>
                      <a:noFill/>
                    </a:lnL>
                    <a:lnR>
                      <a:noFill/>
                    </a:lnR>
                    <a:lnT>
                      <a:noFill/>
                    </a:lnT>
                    <a:lnB>
                      <a:noFill/>
                    </a:lnB>
                  </a:tcPr>
                </a:tc>
              </a:tr>
            </a:tbl>
          </a:graphicData>
        </a:graphic>
      </p:graphicFrame>
      <p:sp>
        <p:nvSpPr>
          <p:cNvPr id="4" name="CasellaDiTesto 3"/>
          <p:cNvSpPr txBox="1"/>
          <p:nvPr/>
        </p:nvSpPr>
        <p:spPr>
          <a:xfrm>
            <a:off x="0" y="188640"/>
            <a:ext cx="8892480" cy="1200329"/>
          </a:xfrm>
          <a:prstGeom prst="rect">
            <a:avLst/>
          </a:prstGeom>
          <a:noFill/>
        </p:spPr>
        <p:txBody>
          <a:bodyPr wrap="square" rtlCol="0">
            <a:spAutoFit/>
          </a:bodyPr>
          <a:lstStyle/>
          <a:p>
            <a:r>
              <a:rPr lang="it-IT" dirty="0" smtClean="0"/>
              <a:t>Rigore di bilancio e contributo al risanamento per gli enti toscani: </a:t>
            </a:r>
            <a:r>
              <a:rPr lang="it-IT" dirty="0" smtClean="0"/>
              <a:t>Gli investimenti della PA in Toscana</a:t>
            </a:r>
          </a:p>
          <a:p>
            <a:endParaRPr lang="it-IT" dirty="0" smtClean="0"/>
          </a:p>
          <a:p>
            <a:r>
              <a:rPr lang="it-IT" dirty="0" smtClean="0"/>
              <a:t> In Toscana gli investimenti diminuiscono di più di quanto accade nel resto del paese</a:t>
            </a:r>
            <a:endParaRPr lang="it-IT" dirty="0"/>
          </a:p>
        </p:txBody>
      </p:sp>
      <p:sp>
        <p:nvSpPr>
          <p:cNvPr id="5" name="CasellaDiTesto 4"/>
          <p:cNvSpPr txBox="1"/>
          <p:nvPr/>
        </p:nvSpPr>
        <p:spPr>
          <a:xfrm>
            <a:off x="251520" y="5103674"/>
            <a:ext cx="8712968" cy="1323439"/>
          </a:xfrm>
          <a:prstGeom prst="rect">
            <a:avLst/>
          </a:prstGeom>
          <a:noFill/>
          <a:ln>
            <a:solidFill>
              <a:schemeClr val="accent1"/>
            </a:solidFill>
          </a:ln>
        </p:spPr>
        <p:txBody>
          <a:bodyPr wrap="square" rtlCol="0">
            <a:spAutoFit/>
          </a:bodyPr>
          <a:lstStyle/>
          <a:p>
            <a:r>
              <a:rPr lang="it-IT" sz="1600" dirty="0" smtClean="0"/>
              <a:t>Gli investimenti pubblici si riducono in tutto il paese, ma ancora di più in Toscana. Gli enti della Toscana hanno sempre privilegiato l’offerta di servizi alla popolazione rispetto all’accumulazione di capitale, e questa strategia si conferma anche di fronte alla crisi. Gli investimenti in Toscana si riducono al 4% del totale italiano. Diminuisce soprattutto, in termini relativi, la presenza dell’amministrazione centrale e regionale.</a:t>
            </a:r>
            <a:endParaRPr lang="it-IT" sz="1600" dirty="0"/>
          </a:p>
        </p:txBody>
      </p:sp>
      <p:sp>
        <p:nvSpPr>
          <p:cNvPr id="6" name="CasellaDiTesto 5"/>
          <p:cNvSpPr txBox="1"/>
          <p:nvPr/>
        </p:nvSpPr>
        <p:spPr>
          <a:xfrm>
            <a:off x="6084168" y="4653136"/>
            <a:ext cx="1584176" cy="369332"/>
          </a:xfrm>
          <a:prstGeom prst="rect">
            <a:avLst/>
          </a:prstGeom>
          <a:noFill/>
        </p:spPr>
        <p:txBody>
          <a:bodyPr wrap="square" rtlCol="0">
            <a:spAutoFit/>
          </a:bodyPr>
          <a:lstStyle/>
          <a:p>
            <a:r>
              <a:rPr lang="it-IT" dirty="0" smtClean="0"/>
              <a:t>Fonte CPT </a:t>
            </a:r>
            <a:endParaRPr lang="it-IT" dirty="0"/>
          </a:p>
        </p:txBody>
      </p:sp>
      <p:sp>
        <p:nvSpPr>
          <p:cNvPr id="7" name="CasellaDiTesto 6"/>
          <p:cNvSpPr txBox="1"/>
          <p:nvPr/>
        </p:nvSpPr>
        <p:spPr>
          <a:xfrm>
            <a:off x="1259632" y="6597352"/>
            <a:ext cx="2736304" cy="369332"/>
          </a:xfrm>
          <a:prstGeom prst="rect">
            <a:avLst/>
          </a:prstGeom>
          <a:noFill/>
        </p:spPr>
        <p:txBody>
          <a:bodyPr wrap="square" rtlCol="0">
            <a:spAutoFit/>
          </a:bodyPr>
          <a:lstStyle/>
          <a:p>
            <a:r>
              <a:rPr lang="it-IT" dirty="0" smtClean="0">
                <a:solidFill>
                  <a:schemeClr val="bg1"/>
                </a:solidFill>
              </a:rPr>
              <a:t>La PA  in Toscana</a:t>
            </a:r>
            <a:endParaRPr lang="it-IT"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7314</TotalTime>
  <Words>3221</Words>
  <Application>Microsoft Office PowerPoint</Application>
  <PresentationFormat>Presentazione su schermo (4:3)</PresentationFormat>
  <Paragraphs>519</Paragraphs>
  <Slides>23</Slides>
  <Notes>15</Notes>
  <HiddenSlides>0</HiddenSlides>
  <MMClips>0</MMClips>
  <ScaleCrop>false</ScaleCrop>
  <HeadingPairs>
    <vt:vector size="4" baseType="variant">
      <vt:variant>
        <vt:lpstr>Tema</vt:lpstr>
      </vt:variant>
      <vt:variant>
        <vt:i4>2</vt:i4>
      </vt:variant>
      <vt:variant>
        <vt:lpstr>Titoli diapositive</vt:lpstr>
      </vt:variant>
      <vt:variant>
        <vt:i4>23</vt:i4>
      </vt:variant>
    </vt:vector>
  </HeadingPairs>
  <TitlesOfParts>
    <vt:vector size="25" baseType="lpstr">
      <vt:lpstr>Office Theme</vt: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ll saldo finale di competenza a scala regionale e le intese regionali</vt:lpstr>
      <vt:lpstr>Le intese regionali una scommessa difficile e l’eredità  degli strumenti di solidarietà</vt:lpstr>
      <vt:lpstr>Il consolidato regionale e le risorse non utilizzate dagli enti</vt:lpstr>
      <vt:lpstr>Diapositiva 18</vt:lpstr>
      <vt:lpstr>Diapositiva 19</vt:lpstr>
      <vt:lpstr>Diapositiva 20</vt:lpstr>
      <vt:lpstr>Nel 2016 gli investimenti deludono le aspettative …ma soprattutto  diminuisce l’avvio di nuovi lavori (opere pubbliche) </vt:lpstr>
      <vt:lpstr>Diapositiva 22</vt:lpstr>
      <vt:lpstr>Diapositiva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lattarulo</dc:creator>
  <cp:lastModifiedBy>lattarulo</cp:lastModifiedBy>
  <cp:revision>1455</cp:revision>
  <dcterms:created xsi:type="dcterms:W3CDTF">2016-01-11T11:24:05Z</dcterms:created>
  <dcterms:modified xsi:type="dcterms:W3CDTF">2017-07-13T14:32:40Z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16</vt:i4>
  </property>
  <property fmtid="{D5CDD505-2E9C-101B-9397-08002B2CF9AE}" pid="8" name="PresentationFormat">
    <vt:lpwstr>Presentazione su schermo (4:3)</vt:lpwstr>
  </property>
  <property fmtid="{D5CDD505-2E9C-101B-9397-08002B2CF9AE}" pid="9" name="ScaleCrop">
    <vt:bool>false</vt:bool>
  </property>
  <property fmtid="{D5CDD505-2E9C-101B-9397-08002B2CF9AE}" pid="10" name="ShareDoc">
    <vt:bool>false</vt:bool>
  </property>
  <property fmtid="{D5CDD505-2E9C-101B-9397-08002B2CF9AE}" pid="11" name="Slides">
    <vt:i4>17</vt:i4>
  </property>
</Properties>
</file>